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70" r:id="rId3"/>
    <p:sldId id="268" r:id="rId4"/>
    <p:sldId id="264" r:id="rId5"/>
    <p:sldId id="271" r:id="rId6"/>
    <p:sldId id="266" r:id="rId7"/>
    <p:sldId id="273" r:id="rId8"/>
    <p:sldId id="284" r:id="rId9"/>
    <p:sldId id="275" r:id="rId10"/>
    <p:sldId id="280" r:id="rId11"/>
    <p:sldId id="276" r:id="rId12"/>
    <p:sldId id="281" r:id="rId13"/>
    <p:sldId id="282" r:id="rId14"/>
    <p:sldId id="285" r:id="rId15"/>
    <p:sldId id="287" r:id="rId16"/>
    <p:sldId id="286" r:id="rId17"/>
    <p:sldId id="288" r:id="rId18"/>
    <p:sldId id="298" r:id="rId19"/>
    <p:sldId id="290" r:id="rId20"/>
    <p:sldId id="291" r:id="rId21"/>
    <p:sldId id="292" r:id="rId22"/>
    <p:sldId id="293" r:id="rId23"/>
    <p:sldId id="294" r:id="rId24"/>
    <p:sldId id="295" r:id="rId25"/>
    <p:sldId id="278" r:id="rId26"/>
    <p:sldId id="296" r:id="rId27"/>
    <p:sldId id="302" r:id="rId28"/>
    <p:sldId id="277" r:id="rId29"/>
    <p:sldId id="269" r:id="rId30"/>
    <p:sldId id="304" r:id="rId31"/>
    <p:sldId id="274" r:id="rId32"/>
    <p:sldId id="299" r:id="rId33"/>
    <p:sldId id="300" r:id="rId34"/>
    <p:sldId id="303" r:id="rId35"/>
  </p:sldIdLst>
  <p:sldSz cx="12190413" cy="7237413"/>
  <p:notesSz cx="6735763" cy="9866313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520700" indent="-635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1041400" indent="-1270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563688" indent="-1920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2084388" indent="-255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8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FFFF00"/>
    <a:srgbClr val="AC00A0"/>
    <a:srgbClr val="BFBF01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fill>
          <a:solidFill>
            <a:schemeClr val="accent3">
              <a:tint val="40000"/>
            </a:schemeClr>
          </a:solidFill>
        </a:fill>
      </a:tcStyle>
    </a:band1H>
    <a:band1V>
      <a:tcStyle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3619" autoAdjust="0"/>
  </p:normalViewPr>
  <p:slideViewPr>
    <p:cSldViewPr>
      <p:cViewPr varScale="1">
        <p:scale>
          <a:sx n="103" d="100"/>
          <a:sy n="103" d="100"/>
        </p:scale>
        <p:origin x="-834" y="-90"/>
      </p:cViewPr>
      <p:guideLst>
        <p:guide orient="horz" pos="22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8028800" cy="780288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tags" Target="tags/tag1.xml" /><Relationship Id="rId37" Type="http://schemas.openxmlformats.org/officeDocument/2006/relationships/presProps" Target="presProps.xml" /><Relationship Id="rId38" Type="http://schemas.openxmlformats.org/officeDocument/2006/relationships/viewProps" Target="viewProps.xml" /><Relationship Id="rId39" Type="http://schemas.openxmlformats.org/officeDocument/2006/relationships/theme" Target="theme/theme1.xml" /><Relationship Id="rId4" Type="http://schemas.openxmlformats.org/officeDocument/2006/relationships/slide" Target="slides/slide2.xml" /><Relationship Id="rId40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openxmlformats.org/officeDocument/2006/relationships/chartUserShapes" Target="../drawings/drawing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openxmlformats.org/officeDocument/2006/relationships/chartUserShapes" Target="../drawings/drawing2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openxmlformats.org/officeDocument/2006/relationships/chartUserShapes" Target="../drawings/drawing3.xml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/>
      <c:rotY/>
      <c:rAngAx val="1"/>
    </c:view3D>
    <c:plotArea>
      <c:layout>
        <c:manualLayout>
          <c:layoutTarget val="inner"/>
          <c:xMode val="edge"/>
          <c:yMode val="edge"/>
          <c:x val="0.0660175234079361"/>
          <c:y val="0.22459962964057922"/>
          <c:w val="0.55918067693710327"/>
          <c:h val="0.676057875156402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План на 2024 год</c:v>
                </c:pt>
                <c:pt idx="1">
                  <c:v>План на 2023 год</c:v>
                </c:pt>
                <c:pt idx="2">
                  <c:v>План на 2022 год</c:v>
                </c:pt>
                <c:pt idx="3">
                  <c:v>План на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362</c:v>
                </c:pt>
                <c:pt idx="1">
                  <c:v>392.1</c:v>
                </c:pt>
                <c:pt idx="2">
                  <c:v>411.7</c:v>
                </c:pt>
                <c:pt idx="3">
                  <c:v>433.1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0-A72C-486F-810E-260360FFB6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План на 2024 год</c:v>
                </c:pt>
                <c:pt idx="1">
                  <c:v>План на 2023 год</c:v>
                </c:pt>
                <c:pt idx="2">
                  <c:v>План на 2022 год</c:v>
                </c:pt>
                <c:pt idx="3">
                  <c:v>План на 2021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13.5</c:v>
                </c:pt>
                <c:pt idx="1">
                  <c:v>14.2</c:v>
                </c:pt>
                <c:pt idx="2">
                  <c:v>14</c:v>
                </c:pt>
                <c:pt idx="3">
                  <c:v>13.9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1-A72C-486F-810E-260360FFB6E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План на 2024 год</c:v>
                </c:pt>
                <c:pt idx="1">
                  <c:v>План на 2023 год</c:v>
                </c:pt>
                <c:pt idx="2">
                  <c:v>План на 2022 год</c:v>
                </c:pt>
                <c:pt idx="3">
                  <c:v>План на 2021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78.8</c:v>
                </c:pt>
                <c:pt idx="1">
                  <c:v>80.7</c:v>
                </c:pt>
                <c:pt idx="2">
                  <c:v>84.3</c:v>
                </c:pt>
                <c:pt idx="3">
                  <c:v>88.3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2-A72C-486F-810E-260360FFB6E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План на 2024 год</c:v>
                </c:pt>
                <c:pt idx="1">
                  <c:v>План на 2023 год</c:v>
                </c:pt>
                <c:pt idx="2">
                  <c:v>План на 2022 год</c:v>
                </c:pt>
                <c:pt idx="3">
                  <c:v>План на 2021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245.9</c:v>
                </c:pt>
                <c:pt idx="1">
                  <c:v>279.2</c:v>
                </c:pt>
                <c:pt idx="2">
                  <c:v>293.7</c:v>
                </c:pt>
                <c:pt idx="3">
                  <c:v>309.2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3-A72C-486F-810E-260360FFB6E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План на 2024 год</c:v>
                </c:pt>
                <c:pt idx="1">
                  <c:v>План на 2023 год</c:v>
                </c:pt>
                <c:pt idx="2">
                  <c:v>План на 2022 год</c:v>
                </c:pt>
                <c:pt idx="3">
                  <c:v>План на 2021 год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16.4</c:v>
                </c:pt>
                <c:pt idx="1">
                  <c:v>19.5</c:v>
                </c:pt>
                <c:pt idx="2">
                  <c:v>21.2</c:v>
                </c:pt>
                <c:pt idx="3">
                  <c:v>23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4-A72C-486F-810E-260360FFB6E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Доходы от использования муниципального имущества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План на 2024 год</c:v>
                </c:pt>
                <c:pt idx="1">
                  <c:v>План на 2023 год</c:v>
                </c:pt>
                <c:pt idx="2">
                  <c:v>План на 2022 год</c:v>
                </c:pt>
                <c:pt idx="3">
                  <c:v>План на 2021 год</c:v>
                </c:pt>
              </c:strCache>
            </c:strRef>
          </c:cat>
          <c:val>
            <c:numRef>
              <c:f>Лист1!$G$2:$G$5</c:f>
              <c:numCache>
                <c:formatCode>#,##0.0</c:formatCode>
                <c:ptCount val="4"/>
                <c:pt idx="0">
                  <c:v>106.3</c:v>
                </c:pt>
                <c:pt idx="1">
                  <c:v>92.2</c:v>
                </c:pt>
                <c:pt idx="2">
                  <c:v>92.5</c:v>
                </c:pt>
                <c:pt idx="3">
                  <c:v>92.7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5-A72C-486F-810E-260360FFB6E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План на 2024 год</c:v>
                </c:pt>
                <c:pt idx="1">
                  <c:v>План на 2023 год</c:v>
                </c:pt>
                <c:pt idx="2">
                  <c:v>План на 2022 год</c:v>
                </c:pt>
                <c:pt idx="3">
                  <c:v>План на 2021 год</c:v>
                </c:pt>
              </c:strCache>
            </c:strRef>
          </c:cat>
          <c:val>
            <c:numRef>
              <c:f>Лист1!$H$3:$H$5</c:f>
              <c:numCache>
                <c:formatCode>#,##0.0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6-A72C-486F-810E-260360FFB6E3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План на 2024 год</c:v>
                </c:pt>
                <c:pt idx="1">
                  <c:v>План на 2023 год</c:v>
                </c:pt>
                <c:pt idx="2">
                  <c:v>План на 2022 год</c:v>
                </c:pt>
                <c:pt idx="3">
                  <c:v>План на 2021 год</c:v>
                </c:pt>
              </c:strCache>
            </c:strRef>
          </c:cat>
          <c:val>
            <c:numRef>
              <c:f>Лист1!$I$2:$I$5</c:f>
              <c:numCache>
                <c:formatCode>#,##0.0</c:formatCode>
                <c:ptCount val="4"/>
                <c:pt idx="0">
                  <c:v>26.8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7-A72C-486F-810E-260360FFB6E3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План на 2024 год</c:v>
                </c:pt>
                <c:pt idx="1">
                  <c:v>План на 2023 год</c:v>
                </c:pt>
                <c:pt idx="2">
                  <c:v>План на 2022 год</c:v>
                </c:pt>
                <c:pt idx="3">
                  <c:v>План на 2021 год</c:v>
                </c:pt>
              </c:strCache>
            </c:strRef>
          </c:cat>
          <c:val>
            <c:numRef>
              <c:f>Лист1!$J$2:$J$5</c:f>
              <c:numCache>
                <c:formatCode>#,##0.0</c:formatCode>
                <c:ptCount val="4"/>
                <c:pt idx="0">
                  <c:v>15.5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8-A72C-486F-810E-260360FFB6E3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Административные платежи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План на 2024 год</c:v>
                </c:pt>
                <c:pt idx="1">
                  <c:v>План на 2023 год</c:v>
                </c:pt>
                <c:pt idx="2">
                  <c:v>План на 2022 год</c:v>
                </c:pt>
                <c:pt idx="3">
                  <c:v>План на 2021 год</c:v>
                </c:pt>
              </c:strCache>
            </c:strRef>
          </c:cat>
          <c:val>
            <c:numRef>
              <c:f>Лист1!$K$2:$K$5</c:f>
              <c:numCache>
                <c:formatCode>#,##0.0</c:formatCode>
                <c:ptCount val="4"/>
                <c:pt idx="0">
                  <c:v>9.1</c:v>
                </c:pt>
                <c:pt idx="1">
                  <c:v>7.8</c:v>
                </c:pt>
                <c:pt idx="2">
                  <c:v>7.8</c:v>
                </c:pt>
                <c:pt idx="3">
                  <c:v>5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9-A72C-486F-810E-260360FFB6E3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Штрафы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План на 2024 год</c:v>
                </c:pt>
                <c:pt idx="1">
                  <c:v>План на 2023 год</c:v>
                </c:pt>
                <c:pt idx="2">
                  <c:v>План на 2022 год</c:v>
                </c:pt>
                <c:pt idx="3">
                  <c:v>План на 2021 год</c:v>
                </c:pt>
              </c:strCache>
            </c:strRef>
          </c:cat>
          <c:val>
            <c:numRef>
              <c:f>Лист1!$L$2:$L$5</c:f>
              <c:numCache>
                <c:formatCode>#,##0.0</c:formatCode>
                <c:ptCount val="4"/>
                <c:pt idx="0">
                  <c:v>2.4</c:v>
                </c:pt>
                <c:pt idx="1">
                  <c:v>1.8</c:v>
                </c:pt>
                <c:pt idx="2">
                  <c:v>1.9</c:v>
                </c:pt>
                <c:pt idx="3">
                  <c:v>1.9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A-A72C-486F-810E-260360FFB6E3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План на 2024 год</c:v>
                </c:pt>
                <c:pt idx="1">
                  <c:v>План на 2023 год</c:v>
                </c:pt>
                <c:pt idx="2">
                  <c:v>План на 2022 год</c:v>
                </c:pt>
                <c:pt idx="3">
                  <c:v>План на 2021 год</c:v>
                </c:pt>
              </c:strCache>
            </c:strRef>
          </c:cat>
          <c:val>
            <c:numRef>
              <c:f>Лист1!$M$2:$M$5</c:f>
              <c:numCache>
                <c:formatCode>#,##0.0</c:formatCode>
                <c:ptCount val="4"/>
                <c:pt idx="0">
                  <c:v>1.3</c:v>
                </c:pt>
                <c:pt idx="1">
                  <c:v>0.7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B-A72C-486F-810E-260360FFB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101234176"/>
        <c:axId val="101235712"/>
        <c:axId val="0"/>
      </c:bar3DChart>
      <c:catAx>
        <c:axId val="101234176"/>
        <c:scaling>
          <c:orientation/>
        </c:scaling>
        <c:delete val="1"/>
        <c:axPos val="b"/>
        <c:numFmt formatCode="General" sourceLinked="0"/>
        <c:majorTickMark val="out"/>
        <c:minorTickMark val="none"/>
        <c:tickLblPos val="none"/>
        <c:crossAx val="101235712"/>
        <c:auto val="0"/>
        <c:lblAlgn val="ctr"/>
        <c:lblOffset/>
        <c:noMultiLvlLbl val="0"/>
      </c:catAx>
      <c:valAx>
        <c:axId val="101235712"/>
        <c:scaling>
          <c:orientation/>
        </c:scaling>
        <c:delete val="0"/>
        <c:axPos val="l"/>
        <c:majorGridlines/>
        <c:numFmt formatCode="#,##0.0" sourceLinked="1"/>
        <c:majorTickMark val="out"/>
        <c:minorTickMark val="none"/>
        <c:crossAx val="101234176"/>
        <c:crosses val="autoZero"/>
        <c:crossBetween val="between"/>
      </c:valAx>
    </c:plotArea>
    <c:legend>
      <c:legendPos/>
      <c:legendEntry>
        <c:idx val="0"/>
        <c:txPr>
          <a:bodyPr/>
          <a:p>
            <a:pPr>
              <a:defRPr sz="1600" smtId="4294967295"/>
            </a:pPr>
            <a:endParaRPr sz="1600" smtId="4294967295"/>
          </a:p>
        </c:txPr>
      </c:legendEntry>
      <c:legendEntry>
        <c:idx val="1"/>
        <c:txPr>
          <a:bodyPr/>
          <a:p>
            <a:pPr>
              <a:defRPr sz="1600" smtId="4294967295"/>
            </a:pPr>
            <a:endParaRPr sz="1600" smtId="4294967295"/>
          </a:p>
        </c:txPr>
      </c:legendEntry>
      <c:legendEntry>
        <c:idx val="2"/>
        <c:txPr>
          <a:bodyPr/>
          <a:p>
            <a:pPr>
              <a:defRPr sz="1600" smtId="4294967295"/>
            </a:pPr>
            <a:endParaRPr sz="1600" smtId="4294967295"/>
          </a:p>
        </c:txPr>
      </c:legendEntry>
      <c:legendEntry>
        <c:idx val="3"/>
        <c:txPr>
          <a:bodyPr/>
          <a:p>
            <a:pPr>
              <a:defRPr sz="1600" smtId="4294967295"/>
            </a:pPr>
            <a:endParaRPr sz="1600" smtId="4294967295"/>
          </a:p>
        </c:txPr>
      </c:legendEntry>
      <c:legendEntry>
        <c:idx val="4"/>
        <c:txPr>
          <a:bodyPr/>
          <a:p>
            <a:pPr>
              <a:defRPr sz="1600" smtId="4294967295"/>
            </a:pPr>
            <a:endParaRPr sz="1600" smtId="4294967295"/>
          </a:p>
        </c:txPr>
      </c:legendEntry>
      <c:legendEntry>
        <c:idx val="5"/>
        <c:txPr>
          <a:bodyPr/>
          <a:p>
            <a:pPr>
              <a:defRPr sz="1600" smtId="4294967295"/>
            </a:pPr>
            <a:endParaRPr sz="1600" smtId="4294967295"/>
          </a:p>
        </c:txPr>
      </c:legendEntry>
      <c:legendEntry>
        <c:idx val="6"/>
        <c:txPr>
          <a:bodyPr/>
          <a:p>
            <a:pPr>
              <a:defRPr sz="1600" smtId="4294967295"/>
            </a:pPr>
            <a:endParaRPr sz="1600" smtId="4294967295"/>
          </a:p>
        </c:txPr>
      </c:legendEntry>
      <c:legendEntry>
        <c:idx val="7"/>
        <c:txPr>
          <a:bodyPr/>
          <a:p>
            <a:pPr>
              <a:defRPr sz="1600" smtId="4294967295"/>
            </a:pPr>
            <a:endParaRPr sz="1600" smtId="4294967295"/>
          </a:p>
        </c:txPr>
      </c:legendEntry>
      <c:legendEntry>
        <c:idx val="8"/>
        <c:txPr>
          <a:bodyPr/>
          <a:p>
            <a:pPr>
              <a:defRPr sz="1600" smtId="4294967295"/>
            </a:pPr>
            <a:endParaRPr sz="1600" smtId="4294967295"/>
          </a:p>
        </c:txPr>
      </c:legendEntry>
      <c:legendEntry>
        <c:idx val="9"/>
        <c:txPr>
          <a:bodyPr/>
          <a:p>
            <a:pPr>
              <a:defRPr sz="1600" smtId="4294967295"/>
            </a:pPr>
            <a:endParaRPr sz="1600" smtId="4294967295"/>
          </a:p>
        </c:txPr>
      </c:legendEntry>
      <c:legendEntry>
        <c:idx val="10"/>
        <c:txPr>
          <a:bodyPr/>
          <a:p>
            <a:pPr>
              <a:defRPr sz="1600" smtId="4294967295"/>
            </a:pPr>
            <a:endParaRPr sz="1600" smtId="4294967295"/>
          </a:p>
        </c:txPr>
      </c:legendEntry>
      <c:legendEntry>
        <c:idx val="11"/>
        <c:txPr>
          <a:bodyPr/>
          <a:p>
            <a:pPr>
              <a:defRPr sz="1600" smtId="4294967295"/>
            </a:pPr>
            <a:endParaRPr sz="1600" smtId="4294967295"/>
          </a:p>
        </c:txPr>
      </c:legendEntry>
      <c:layout>
        <c:manualLayout>
          <c:xMode val="edge"/>
          <c:yMode val="edge"/>
          <c:x val="0.67444092035293579"/>
          <c:y val="0.054117016494274139"/>
          <c:w val="0.31099781394004822"/>
          <c:h val="0.9024045467376709"/>
        </c:manualLayout>
      </c:layout>
      <c:overlay val="0"/>
      <c:txPr>
        <a:bodyPr/>
        <a:p>
          <a:pPr>
            <a:defRPr sz="1600" smtId="4294967295"/>
          </a:pPr>
          <a:endParaRPr sz="1600" smtId="4294967295"/>
        </a:p>
      </c:txPr>
    </c:legend>
    <c:plotVisOnly val="1"/>
    <c:dispBlanksAs val="gap"/>
    <c:showDLblsOverMax val="1"/>
  </c:chart>
  <c:txPr>
    <a:bodyPr/>
    <a:p>
      <a:pPr>
        <a:defRPr sz="1800" smtId="4294967295"/>
      </a:pPr>
      <a:endParaRPr sz="1800" smtId="4294967295"/>
    </a:p>
  </c:txPr>
  <c:externalData r:id="rId1"/>
  <c:userShapes r:id="rId2"/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3896369934082"/>
          <c:y val="0.016548143699765205"/>
          <c:w val="0.46295753121376038"/>
          <c:h val="0.887696981430053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0035995629150420427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ru-RU" sz="1600" smtClean="0"/>
                      <a:t>288,7 </a:t>
                    </a:r>
                  </a:p>
                  <a:p>
                    <a:pPr/>
                    <a:r>
                      <a:rPr lang="ru-RU" sz="1600" smtClean="0"/>
                      <a:t>8,4%</a:t>
                    </a:r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E5-4707-BCBB-AEE1C243E5EB}"/>
                </c:ext>
              </c:extLst>
            </c:dLbl>
            <c:dLbl>
              <c:idx val="1"/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ru-RU" sz="1600" smtClean="0"/>
                      <a:t>43,6; </a:t>
                    </a:r>
                  </a:p>
                  <a:p>
                    <a:pPr/>
                    <a:r>
                      <a:rPr lang="ru-RU" sz="1600" smtClean="0"/>
                      <a:t>1,3%</a:t>
                    </a:r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E5-4707-BCBB-AEE1C243E5EB}"/>
                </c:ext>
              </c:extLst>
            </c:dLbl>
            <c:dLbl>
              <c:idx val="2"/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ru-RU" sz="1600" smtClean="0"/>
                      <a:t>24,6 ;</a:t>
                    </a:r>
                  </a:p>
                  <a:p>
                    <a:pPr/>
                    <a:r>
                      <a:rPr lang="ru-RU" sz="1600" smtClean="0"/>
                      <a:t>0,7%</a:t>
                    </a:r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E5-4707-BCBB-AEE1C243E5EB}"/>
                </c:ext>
              </c:extLst>
            </c:dLbl>
            <c:dLbl>
              <c:idx val="3"/>
              <c:layout>
                <c:manualLayout>
                  <c:x val="0.03091757744550705"/>
                  <c:y val="-0.0023463224060833454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ru-RU" sz="1600" smtClean="0"/>
                      <a:t>406,7; </a:t>
                    </a:r>
                  </a:p>
                  <a:p>
                    <a:pPr/>
                    <a:r>
                      <a:rPr lang="ru-RU" sz="1600" smtClean="0"/>
                      <a:t>11,8%</a:t>
                    </a:r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E5-4707-BCBB-AEE1C243E5EB}"/>
                </c:ext>
              </c:extLst>
            </c:dLbl>
            <c:dLbl>
              <c:idx val="4"/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ru-RU" sz="1600" smtClean="0"/>
                      <a:t>1103,1;</a:t>
                    </a:r>
                  </a:p>
                  <a:p>
                    <a:pPr/>
                    <a:r>
                      <a:rPr lang="ru-RU" sz="1600" smtClean="0"/>
                      <a:t> 31,9%</a:t>
                    </a:r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E5-4707-BCBB-AEE1C243E5EB}"/>
                </c:ext>
              </c:extLst>
            </c:dLbl>
            <c:dLbl>
              <c:idx val="5"/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ru-RU" sz="1600" smtClean="0"/>
                      <a:t>50,9;</a:t>
                    </a:r>
                    <a:r>
                      <a:rPr lang="ru-RU" sz="1600" baseline="0" smtClean="0"/>
                      <a:t> </a:t>
                    </a:r>
                  </a:p>
                  <a:p>
                    <a:pPr/>
                    <a:r>
                      <a:rPr lang="ru-RU" sz="1600" baseline="0" smtClean="0"/>
                      <a:t>1,4</a:t>
                    </a:r>
                    <a:r>
                      <a:rPr lang="ru-RU" sz="1600" smtClean="0"/>
                      <a:t>%</a:t>
                    </a:r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E5-4707-BCBB-AEE1C243E5EB}"/>
                </c:ext>
              </c:extLst>
            </c:dLbl>
            <c:dLbl>
              <c:idx val="6"/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ru-RU" sz="1600" smtClean="0"/>
                      <a:t>1145,0;</a:t>
                    </a:r>
                  </a:p>
                  <a:p>
                    <a:pPr/>
                    <a:r>
                      <a:rPr lang="ru-RU" sz="1600" smtClean="0"/>
                      <a:t>33,2%</a:t>
                    </a:r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E5-4707-BCBB-AEE1C243E5EB}"/>
                </c:ext>
              </c:extLst>
            </c:dLbl>
            <c:dLbl>
              <c:idx val="7"/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ru-RU" sz="1600" smtClean="0"/>
                      <a:t>348,3; </a:t>
                    </a:r>
                  </a:p>
                  <a:p>
                    <a:pPr/>
                    <a:r>
                      <a:rPr lang="ru-RU" sz="1600" smtClean="0"/>
                      <a:t>10,1%</a:t>
                    </a:r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E5-4707-BCBB-AEE1C243E5EB}"/>
                </c:ext>
              </c:extLst>
            </c:dLbl>
            <c:dLbl>
              <c:idx val="8"/>
              <c:layout>
                <c:manualLayout>
                  <c:x val="0"/>
                  <c:y val="6.5987751031266545E-17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ru-RU" sz="1600" smtClean="0"/>
                      <a:t>40,2; </a:t>
                    </a:r>
                  </a:p>
                  <a:p>
                    <a:pPr/>
                    <a:r>
                      <a:rPr lang="ru-RU" sz="1600" smtClean="0"/>
                      <a:t>1,2%</a:t>
                    </a:r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E5-4707-BCBB-AEE1C243E5EB}"/>
                </c:ext>
              </c:extLst>
            </c:dLbl>
            <c:dLbl>
              <c:idx val="9"/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ru-RU" sz="1600" smtClean="0"/>
                      <a:t>40,2; </a:t>
                    </a:r>
                  </a:p>
                  <a:p>
                    <a:pPr/>
                    <a:r>
                      <a:rPr lang="ru-RU" sz="1600" smtClean="0"/>
                      <a:t>1,2%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E5-4707-BCBB-AEE1C243E5E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Лист1!$A$2:$A$11</c:f>
              <c:strCache>
                <c:ptCount val="9"/>
                <c:pt idx="0">
                  <c:v>Общегосударственные вопросы, средства массовой информации</c:v>
                </c:pt>
                <c:pt idx="1">
                  <c:v>Национальная безопасность и правоохранительная деятельность, национальная оборона</c:v>
                </c:pt>
                <c:pt idx="2">
                  <c:v>Национальная экономика</c:v>
                </c:pt>
                <c:pt idx="3">
                  <c:v>Жилищно-комунальное хозяйство</c:v>
                </c:pt>
                <c:pt idx="4">
                  <c:v>Образование</c:v>
                </c:pt>
                <c:pt idx="5">
                  <c:v>Культура, кинемотография</c:v>
                </c:pt>
                <c:pt idx="6">
                  <c:v>Социальная политика</c:v>
                </c:pt>
                <c:pt idx="7">
                  <c:v>Физическая култура и спорт</c:v>
                </c:pt>
                <c:pt idx="8">
                  <c:v>Обслуживание гос.долга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288.7</c:v>
                </c:pt>
                <c:pt idx="1">
                  <c:v>43.6</c:v>
                </c:pt>
                <c:pt idx="2">
                  <c:v>24.6</c:v>
                </c:pt>
                <c:pt idx="3">
                  <c:v>406.7</c:v>
                </c:pt>
                <c:pt idx="4">
                  <c:v>1103.1</c:v>
                </c:pt>
                <c:pt idx="5">
                  <c:v>50.9</c:v>
                </c:pt>
                <c:pt idx="6">
                  <c:v>1145</c:v>
                </c:pt>
                <c:pt idx="7">
                  <c:v>348.3</c:v>
                </c:pt>
                <c:pt idx="8">
                  <c:v>40.2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5E5-4707-BCBB-AEE1C243E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103783424"/>
        <c:axId val="103801600"/>
      </c:barChart>
      <c:catAx>
        <c:axId val="1037834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crossAx val="103801600"/>
        <c:crosses val="autoZero"/>
        <c:auto val="0"/>
        <c:lblAlgn val="ctr"/>
        <c:lblOffset/>
        <c:noMultiLvlLbl val="0"/>
      </c:catAx>
      <c:valAx>
        <c:axId val="103801600"/>
        <c:scaling>
          <c:orientation/>
        </c:scaling>
        <c:delete val="1"/>
        <c:axPos val="t"/>
        <c:majorGridlines/>
        <c:numFmt formatCode="General" sourceLinked="1"/>
        <c:majorTickMark val="out"/>
        <c:minorTickMark val="none"/>
        <c:tickLblPos val="none"/>
        <c:crossAx val="103783424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1"/>
  </c:chart>
  <c:txPr>
    <a:bodyPr/>
    <a:p>
      <a:pPr>
        <a:defRPr sz="1800" b="1" smtId="4294967295"/>
      </a:pPr>
      <a:endParaRPr sz="1800" b="1" smtId="4294967295"/>
    </a:p>
  </c:txPr>
  <c:externalData r:id="rId1"/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6460025310516"/>
          <c:y val="0.029736138880252838"/>
          <c:w val="0.86858725547790527"/>
          <c:h val="0.81575053930282593"/>
        </c:manualLayout>
      </c:layout>
      <c:lineChart>
        <c:grouping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муниципального долга</c:v>
                </c:pt>
              </c:strCache>
            </c:strRef>
          </c:tx>
          <c:spPr>
            <a:ln w="57142">
              <a:solidFill>
                <a:schemeClr val="accent2">
                  <a:lumMod val="75000"/>
                </a:schemeClr>
              </a:solidFill>
            </a:ln>
          </c:spPr>
          <c:marker>
            <c:symbol val="circle"/>
            <c:size val="8"/>
            <c:spPr>
              <a:solidFill>
                <a:schemeClr val="accent2"/>
              </a:solidFill>
              <a:ln>
                <a:solidFill>
                  <a:srgbClr val="DD8047">
                    <a:lumMod val="75000"/>
                  </a:srgb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0.016253801062703133"/>
                  <c:y val="0.0382244363427162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1400" smtId="4294967295">
                      <a:ln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sz="1400" smtId="4294967295"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solidFill>
                      <a:schemeClr val="accent2">
                        <a:lumMod val="75000"/>
                      </a:schemeClr>
                    </a:solidFill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D8-43A3-8C3B-A733EB63ED82}"/>
                </c:ext>
              </c:extLst>
            </c:dLbl>
            <c:dLbl>
              <c:idx val="1"/>
              <c:layout>
                <c:manualLayout>
                  <c:x val="-0.016253801062703133"/>
                  <c:y val="0.03942677006125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1400" smtId="4294967295">
                      <a:ln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sz="1400" smtId="4294967295"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solidFill>
                      <a:schemeClr val="accent2">
                        <a:lumMod val="75000"/>
                      </a:schemeClr>
                    </a:solidFill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D8-43A3-8C3B-A733EB63ED82}"/>
                </c:ext>
              </c:extLst>
            </c:dLbl>
            <c:dLbl>
              <c:idx val="2"/>
              <c:layout>
                <c:manualLayout>
                  <c:x val="-0.0053737591952085495"/>
                  <c:y val="0.0387858003377914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1400" smtId="4294967295">
                      <a:ln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sz="1400" smtId="4294967295"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solidFill>
                      <a:schemeClr val="accent2">
                        <a:lumMod val="75000"/>
                      </a:schemeClr>
                    </a:solidFill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D8-43A3-8C3B-A733EB63ED82}"/>
                </c:ext>
              </c:extLst>
            </c:dLbl>
            <c:dLbl>
              <c:idx val="3"/>
              <c:layout>
                <c:manualLayout>
                  <c:x val="-0.015290667302906513"/>
                  <c:y val="0.0450356937944889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1400" smtId="4294967295">
                      <a:ln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sz="1400" smtId="4294967295"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solidFill>
                      <a:schemeClr val="accent2">
                        <a:lumMod val="75000"/>
                      </a:schemeClr>
                    </a:solidFill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D8-43A3-8C3B-A733EB63ED82}"/>
                </c:ext>
              </c:extLst>
            </c:dLbl>
            <c:dLbl>
              <c:idx val="4"/>
              <c:layout>
                <c:manualLayout>
                  <c:x val="-0.015290778130292892"/>
                  <c:y val="0.0450356937944889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1400" smtId="4294967295">
                      <a:ln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sz="1400" smtId="4294967295"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solidFill>
                      <a:schemeClr val="accent2">
                        <a:lumMod val="75000"/>
                      </a:schemeClr>
                    </a:solidFill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D8-43A3-8C3B-A733EB63ED82}"/>
                </c:ext>
              </c:extLst>
            </c:dLbl>
            <c:dLbl>
              <c:idx val="5"/>
              <c:layout>
                <c:manualLayout>
                  <c:x val="-0.020140916109085083"/>
                  <c:y val="0.0369426943361759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1400" smtId="4294967295">
                      <a:ln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sz="1400" smtId="4294967295"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solidFill>
                      <a:schemeClr val="accent2">
                        <a:lumMod val="75000"/>
                      </a:schemeClr>
                    </a:solidFill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D8-43A3-8C3B-A733EB63ED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400" smtId="4294967295"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sz="1400" smtId="4294967295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"-"?_р_._-;_-@_-</c:formatCode>
                <c:ptCount val="6"/>
                <c:pt idx="0">
                  <c:v>390</c:v>
                </c:pt>
                <c:pt idx="1">
                  <c:v>397</c:v>
                </c:pt>
                <c:pt idx="2">
                  <c:v>462</c:v>
                </c:pt>
                <c:pt idx="3">
                  <c:v>462</c:v>
                </c:pt>
                <c:pt idx="4">
                  <c:v>462</c:v>
                </c:pt>
                <c:pt idx="5">
                  <c:v>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0D8-43A3-8C3B-A733EB63ED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налоговых и неналоговых доходов
</c:v>
                </c:pt>
              </c:strCache>
            </c:strRef>
          </c:tx>
          <c:spPr>
            <a:ln w="44444"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8"/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7BA79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0.0437154658138752"/>
                  <c:y val="-0.0468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1400" smtId="4294967295"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sz="1400" smtId="4294967295"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D8-43A3-8C3B-A733EB63ED82}"/>
                </c:ext>
              </c:extLst>
            </c:dLbl>
            <c:dLbl>
              <c:idx val="1"/>
              <c:layout>
                <c:manualLayout>
                  <c:x val="-0.060297194868326187"/>
                  <c:y val="-0.050000000745058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1400" smtId="4294967295"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sz="1400" smtId="4294967295"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D8-43A3-8C3B-A733EB63ED82}"/>
                </c:ext>
              </c:extLst>
            </c:dLbl>
            <c:dLbl>
              <c:idx val="2"/>
              <c:layout>
                <c:manualLayout>
                  <c:x val="-0.051252614706754684"/>
                  <c:y val="-0.0406249985098838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1400" smtId="4294967295"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sz="1400" smtId="4294967295"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D8-43A3-8C3B-A733EB63ED82}"/>
                </c:ext>
              </c:extLst>
            </c:dLbl>
            <c:dLbl>
              <c:idx val="3"/>
              <c:layout>
                <c:manualLayout>
                  <c:x val="-0.051252614706754684"/>
                  <c:y val="-0.050000000745058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1400" smtId="4294967295"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sz="1400" smtId="4294967295"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0D8-43A3-8C3B-A733EB63ED82}"/>
                </c:ext>
              </c:extLst>
            </c:dLbl>
            <c:dLbl>
              <c:idx val="4"/>
              <c:layout>
                <c:manualLayout>
                  <c:x val="-0.036994863301515579"/>
                  <c:y val="-0.0475158579647541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1400" smtId="4294967295"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sz="1400" smtId="4294967295"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D8-43A3-8C3B-A733EB63ED82}"/>
                </c:ext>
              </c:extLst>
            </c:dLbl>
            <c:dLbl>
              <c:idx val="5"/>
              <c:layout>
                <c:manualLayout>
                  <c:x val="-0.03768574446439743"/>
                  <c:y val="-0.0375000014901161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1400" smtId="4294967295"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sz="1400" smtId="4294967295"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D8-43A3-8C3B-A733EB63ED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400" smtId="4294967295"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sz="1400" smtId="4294967295">
                  <a:ln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"-"?_р_._-;_-@_-</c:formatCode>
                <c:ptCount val="6"/>
                <c:pt idx="0">
                  <c:v>708.5</c:v>
                </c:pt>
                <c:pt idx="1">
                  <c:v>824.3</c:v>
                </c:pt>
                <c:pt idx="2">
                  <c:v>891.9</c:v>
                </c:pt>
                <c:pt idx="3">
                  <c:v>895.9</c:v>
                </c:pt>
                <c:pt idx="4">
                  <c:v>934.9</c:v>
                </c:pt>
                <c:pt idx="5">
                  <c:v>974.9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0D8-43A3-8C3B-A733EB63E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6300544"/>
        <c:axId val="46302336"/>
      </c:lineChart>
      <c:catAx>
        <c:axId val="46300544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sz="1600" smtId="4294967295">
                <a:ln>
                  <a:solidFill>
                    <a:sysClr val="windowText" lastClr="000000"/>
                  </a:solidFill>
                </a:ln>
              </a:defRPr>
            </a:pPr>
            <a:endParaRPr sz="1600" smtId="4294967295">
              <a:ln>
                <a:solidFill>
                  <a:sysClr val="windowText" lastClr="000000"/>
                </a:solidFill>
              </a:ln>
            </a:endParaRPr>
          </a:p>
        </c:txPr>
        <c:crossAx val="46302336"/>
        <c:crosses val="autoZero"/>
        <c:auto val="0"/>
        <c:lblAlgn val="ctr"/>
        <c:lblOffset/>
        <c:noMultiLvlLbl val="0"/>
      </c:catAx>
      <c:valAx>
        <c:axId val="46302336"/>
        <c:scaling>
          <c:orientation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out"/>
        <c:minorTickMark val="none"/>
        <c:txPr>
          <a:bodyPr/>
          <a:p>
            <a:pPr>
              <a:defRPr sz="1600" smtId="4294967295">
                <a:ln>
                  <a:solidFill>
                    <a:sysClr val="windowText" lastClr="000000"/>
                  </a:solidFill>
                </a:ln>
              </a:defRPr>
            </a:pPr>
            <a:endParaRPr sz="1600" smtId="4294967295">
              <a:ln>
                <a:solidFill>
                  <a:sysClr val="windowText" lastClr="000000"/>
                </a:solidFill>
              </a:ln>
            </a:endParaRPr>
          </a:p>
        </c:txPr>
        <c:crossAx val="46300544"/>
        <c:crosses val="autoZero"/>
        <c:crossBetween val="between"/>
      </c:valAx>
      <c:spPr>
        <a:noFill/>
        <a:ln w="25396">
          <a:noFill/>
        </a:ln>
      </c:spPr>
    </c:plotArea>
    <c:legend>
      <c:legendPos val="b"/>
      <c:layout>
        <c:manualLayout>
          <c:xMode val="edge"/>
          <c:yMode val="edge"/>
          <c:x val="0.095678083598613739"/>
          <c:y val="0.93306225538253784"/>
          <c:w val="0.89931261539459229"/>
          <c:h val="0.052637554705142975"/>
        </c:manualLayout>
      </c:layout>
      <c:overlay val="0"/>
      <c:txPr>
        <a:bodyPr/>
        <a:p>
          <a:pPr>
            <a:defRPr sz="1600" i="1" smtId="4294967295">
              <a:ln>
                <a:solidFill>
                  <a:sysClr val="windowText" lastClr="000000"/>
                </a:solidFill>
              </a:ln>
            </a:defRPr>
          </a:pPr>
          <a:endParaRPr sz="1600" i="1" smtId="4294967295">
            <a:ln>
              <a:solidFill>
                <a:sysClr val="windowText" lastClr="000000"/>
              </a:solidFill>
            </a:ln>
          </a:endParaRPr>
        </a:p>
      </c:txPr>
    </c:legend>
    <c:plotVisOnly val="1"/>
    <c:dispBlanksAs val="gap"/>
    <c:showDLblsOverMax val="1"/>
  </c:chart>
  <c:txPr>
    <a:bodyPr/>
    <a:p>
      <a:pPr>
        <a:defRPr sz="1800" smtId="4294967295">
          <a:latin typeface="Times New Roman" pitchFamily="18" charset="0"/>
          <a:cs typeface="Times New Roman" pitchFamily="18" charset="0"/>
        </a:defRPr>
      </a:pPr>
      <a:endParaRPr sz="1800" smtId="4294967295">
        <a:latin typeface="Times New Roman" pitchFamily="18" charset="0"/>
        <a:cs typeface="Times New Roman" pitchFamily="18" charset="0"/>
      </a:endParaRPr>
    </a:p>
  </c:txPr>
  <c:externalData r:id="rId1"/>
  <c:userShapes r:id="rId2"/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/>
      <c:rotY/>
      <c:rAngAx val="1"/>
    </c:view3D>
    <c:plotArea>
      <c:layout>
        <c:manualLayout>
          <c:layoutTarget val="inner"/>
          <c:xMode val="edge"/>
          <c:yMode val="edge"/>
          <c:x val="0.0660175010561943"/>
          <c:y val="0.22677360475063324"/>
          <c:w val="0.55918067693710327"/>
          <c:h val="0.676057875156402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План на 2024 год</c:v>
                </c:pt>
                <c:pt idx="1">
                  <c:v>План на 2023 год</c:v>
                </c:pt>
                <c:pt idx="2">
                  <c:v>План на 2022 год</c:v>
                </c:pt>
                <c:pt idx="3">
                  <c:v>План на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433.1</c:v>
                </c:pt>
                <c:pt idx="1">
                  <c:v>411.7</c:v>
                </c:pt>
                <c:pt idx="2">
                  <c:v>392.1</c:v>
                </c:pt>
                <c:pt idx="3">
                  <c:v>362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0-7FE1-430F-A775-93AC19603B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План на 2024 год</c:v>
                </c:pt>
                <c:pt idx="1">
                  <c:v>План на 2023 год</c:v>
                </c:pt>
                <c:pt idx="2">
                  <c:v>План на 2022 год</c:v>
                </c:pt>
                <c:pt idx="3">
                  <c:v>План на 2021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13.9</c:v>
                </c:pt>
                <c:pt idx="1">
                  <c:v>14</c:v>
                </c:pt>
                <c:pt idx="2">
                  <c:v>14.2</c:v>
                </c:pt>
                <c:pt idx="3">
                  <c:v>13.5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1-7FE1-430F-A775-93AC19603B5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План на 2024 год</c:v>
                </c:pt>
                <c:pt idx="1">
                  <c:v>План на 2023 год</c:v>
                </c:pt>
                <c:pt idx="2">
                  <c:v>План на 2022 год</c:v>
                </c:pt>
                <c:pt idx="3">
                  <c:v>План на 2021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88.3</c:v>
                </c:pt>
                <c:pt idx="1">
                  <c:v>84.3</c:v>
                </c:pt>
                <c:pt idx="2">
                  <c:v>80.7</c:v>
                </c:pt>
                <c:pt idx="3">
                  <c:v>78.8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2-7FE1-430F-A775-93AC19603B5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План на 2024 год</c:v>
                </c:pt>
                <c:pt idx="1">
                  <c:v>План на 2023 год</c:v>
                </c:pt>
                <c:pt idx="2">
                  <c:v>План на 2022 год</c:v>
                </c:pt>
                <c:pt idx="3">
                  <c:v>План на 2021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309.2</c:v>
                </c:pt>
                <c:pt idx="1">
                  <c:v>293.7</c:v>
                </c:pt>
                <c:pt idx="2">
                  <c:v>279.2</c:v>
                </c:pt>
                <c:pt idx="3">
                  <c:v>245.9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3-7FE1-430F-A775-93AC19603B5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План на 2024 год</c:v>
                </c:pt>
                <c:pt idx="1">
                  <c:v>План на 2023 год</c:v>
                </c:pt>
                <c:pt idx="2">
                  <c:v>План на 2022 год</c:v>
                </c:pt>
                <c:pt idx="3">
                  <c:v>План на 2021 год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23</c:v>
                </c:pt>
                <c:pt idx="1">
                  <c:v>21.2</c:v>
                </c:pt>
                <c:pt idx="2">
                  <c:v>19.5</c:v>
                </c:pt>
                <c:pt idx="3">
                  <c:v>16.4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4-7FE1-430F-A775-93AC19603B5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Доходы от использования муниципального имущества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План на 2024 год</c:v>
                </c:pt>
                <c:pt idx="1">
                  <c:v>План на 2023 год</c:v>
                </c:pt>
                <c:pt idx="2">
                  <c:v>План на 2022 год</c:v>
                </c:pt>
                <c:pt idx="3">
                  <c:v>План на 2021 год</c:v>
                </c:pt>
              </c:strCache>
            </c:strRef>
          </c:cat>
          <c:val>
            <c:numRef>
              <c:f>Лист1!$G$2:$G$5</c:f>
              <c:numCache>
                <c:formatCode>#,##0.0</c:formatCode>
                <c:ptCount val="4"/>
                <c:pt idx="0">
                  <c:v>92.7</c:v>
                </c:pt>
                <c:pt idx="1">
                  <c:v>92.5</c:v>
                </c:pt>
                <c:pt idx="2">
                  <c:v>92.2</c:v>
                </c:pt>
                <c:pt idx="3">
                  <c:v>106.3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5-7FE1-430F-A775-93AC19603B5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на 2024 год</c:v>
                </c:pt>
                <c:pt idx="1">
                  <c:v>План на 2023 год</c:v>
                </c:pt>
                <c:pt idx="2">
                  <c:v>План на 2022 год</c:v>
                </c:pt>
                <c:pt idx="3">
                  <c:v>План на 2021 год</c:v>
                </c:pt>
              </c:strCache>
            </c:strRef>
          </c:cat>
          <c:val>
            <c:numRef>
              <c:f>Лист1!$H$2:$H$5</c:f>
              <c:numCache>
                <c:formatCode>#,##0.0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0.2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6-7FE1-430F-A775-93AC19603B56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на 2024 год</c:v>
                </c:pt>
                <c:pt idx="1">
                  <c:v>План на 2023 год</c:v>
                </c:pt>
                <c:pt idx="2">
                  <c:v>План на 2022 год</c:v>
                </c:pt>
                <c:pt idx="3">
                  <c:v>План на 2021 год</c:v>
                </c:pt>
              </c:strCache>
            </c:strRef>
          </c:cat>
          <c:val>
            <c:numRef>
              <c:f>Лист1!$I$2:$I$5</c:f>
              <c:numCache>
                <c:formatCode>#,##0.0</c:formatCode>
                <c:ptCount val="4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26.8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7-7FE1-430F-A775-93AC19603B56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на 2024 год</c:v>
                </c:pt>
                <c:pt idx="1">
                  <c:v>План на 2023 год</c:v>
                </c:pt>
                <c:pt idx="2">
                  <c:v>План на 2022 год</c:v>
                </c:pt>
                <c:pt idx="3">
                  <c:v>План на 2021 год</c:v>
                </c:pt>
              </c:strCache>
            </c:strRef>
          </c:cat>
          <c:val>
            <c:numRef>
              <c:f>Лист1!$J$2:$J$5</c:f>
              <c:numCache>
                <c:formatCode>#,##0.0</c:formatCode>
                <c:ptCount val="4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15.5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8-7FE1-430F-A775-93AC19603B56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Административные платежи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на 2024 год</c:v>
                </c:pt>
                <c:pt idx="1">
                  <c:v>План на 2023 год</c:v>
                </c:pt>
                <c:pt idx="2">
                  <c:v>План на 2022 год</c:v>
                </c:pt>
                <c:pt idx="3">
                  <c:v>План на 2021 год</c:v>
                </c:pt>
              </c:strCache>
            </c:strRef>
          </c:cat>
          <c:val>
            <c:numRef>
              <c:f>Лист1!$K$2:$K$5</c:f>
              <c:numCache>
                <c:formatCode>#,##0.0</c:formatCode>
                <c:ptCount val="4"/>
                <c:pt idx="0">
                  <c:v>5</c:v>
                </c:pt>
                <c:pt idx="1">
                  <c:v>7.8</c:v>
                </c:pt>
                <c:pt idx="2">
                  <c:v>7.8</c:v>
                </c:pt>
                <c:pt idx="3">
                  <c:v>9.1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9-7FE1-430F-A775-93AC19603B56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Штрафы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на 2024 год</c:v>
                </c:pt>
                <c:pt idx="1">
                  <c:v>План на 2023 год</c:v>
                </c:pt>
                <c:pt idx="2">
                  <c:v>План на 2022 год</c:v>
                </c:pt>
                <c:pt idx="3">
                  <c:v>План на 2021 год</c:v>
                </c:pt>
              </c:strCache>
            </c:strRef>
          </c:cat>
          <c:val>
            <c:numRef>
              <c:f>Лист1!$L$2:$L$5</c:f>
              <c:numCache>
                <c:formatCode>#,##0.0</c:formatCode>
                <c:ptCount val="4"/>
                <c:pt idx="0">
                  <c:v>1.9</c:v>
                </c:pt>
                <c:pt idx="1">
                  <c:v>1.9</c:v>
                </c:pt>
                <c:pt idx="2">
                  <c:v>1.8</c:v>
                </c:pt>
                <c:pt idx="3">
                  <c:v>2.4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A-7FE1-430F-A775-93AC19603B56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на 2024 год</c:v>
                </c:pt>
                <c:pt idx="1">
                  <c:v>План на 2023 год</c:v>
                </c:pt>
                <c:pt idx="2">
                  <c:v>План на 2022 год</c:v>
                </c:pt>
                <c:pt idx="3">
                  <c:v>План на 2021 год</c:v>
                </c:pt>
              </c:strCache>
            </c:strRef>
          </c:cat>
          <c:val>
            <c:numRef>
              <c:f>Лист1!$M$2:$M$5</c:f>
              <c:numCache>
                <c:formatCode>#,##0.0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0.7</c:v>
                </c:pt>
                <c:pt idx="3">
                  <c:v>1.3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B-7FE1-430F-A775-93AC19603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46445696"/>
        <c:axId val="46447232"/>
        <c:axId val="0"/>
      </c:bar3DChart>
      <c:catAx>
        <c:axId val="46445696"/>
        <c:scaling>
          <c:orientation/>
        </c:scaling>
        <c:delete val="1"/>
        <c:axPos val="b"/>
        <c:numFmt formatCode="General" sourceLinked="0"/>
        <c:majorTickMark val="out"/>
        <c:minorTickMark val="none"/>
        <c:tickLblPos val="none"/>
        <c:crossAx val="46447232"/>
        <c:auto val="0"/>
        <c:lblAlgn val="ctr"/>
        <c:lblOffset/>
        <c:noMultiLvlLbl val="0"/>
      </c:catAx>
      <c:valAx>
        <c:axId val="46447232"/>
        <c:scaling>
          <c:orientation/>
        </c:scaling>
        <c:delete val="0"/>
        <c:axPos val="l"/>
        <c:majorGridlines/>
        <c:numFmt formatCode="#,##0.0" sourceLinked="1"/>
        <c:majorTickMark val="out"/>
        <c:minorTickMark val="none"/>
        <c:crossAx val="46445696"/>
        <c:crosses val="autoZero"/>
        <c:crossBetween val="between"/>
      </c:valAx>
      <c:spPr>
        <a:noFill/>
        <a:ln w="25389">
          <a:noFill/>
        </a:ln>
      </c:spPr>
    </c:plotArea>
    <c:legend>
      <c:legendPos/>
      <c:legendEntry>
        <c:idx val="0"/>
        <c:txPr>
          <a:bodyPr/>
          <a:p>
            <a:pPr>
              <a:defRPr b="1" smtId="4294967295"/>
            </a:pPr>
            <a:endParaRPr b="1" smtId="4294967295"/>
          </a:p>
        </c:txPr>
      </c:legendEntry>
      <c:legendEntry>
        <c:idx val="1"/>
        <c:txPr>
          <a:bodyPr/>
          <a:p>
            <a:pPr>
              <a:defRPr b="1" smtId="4294967295"/>
            </a:pPr>
            <a:endParaRPr b="1" smtId="4294967295"/>
          </a:p>
        </c:txPr>
      </c:legendEntry>
      <c:legendEntry>
        <c:idx val="2"/>
        <c:txPr>
          <a:bodyPr/>
          <a:p>
            <a:pPr>
              <a:defRPr b="1" smtId="4294967295"/>
            </a:pPr>
            <a:endParaRPr b="1" smtId="4294967295"/>
          </a:p>
        </c:txPr>
      </c:legendEntry>
      <c:legendEntry>
        <c:idx val="3"/>
        <c:txPr>
          <a:bodyPr/>
          <a:p>
            <a:pPr>
              <a:defRPr b="1" smtId="4294967295"/>
            </a:pPr>
            <a:endParaRPr b="1" smtId="4294967295"/>
          </a:p>
        </c:txPr>
      </c:legendEntry>
      <c:legendEntry>
        <c:idx val="4"/>
        <c:txPr>
          <a:bodyPr/>
          <a:p>
            <a:pPr>
              <a:defRPr b="1" smtId="4294967295"/>
            </a:pPr>
            <a:endParaRPr b="1" smtId="4294967295"/>
          </a:p>
        </c:txPr>
      </c:legendEntry>
      <c:legendEntry>
        <c:idx val="5"/>
        <c:txPr>
          <a:bodyPr/>
          <a:p>
            <a:pPr>
              <a:defRPr b="1" smtId="4294967295"/>
            </a:pPr>
            <a:endParaRPr b="1" smtId="4294967295"/>
          </a:p>
        </c:txPr>
      </c:legendEntry>
      <c:legendEntry>
        <c:idx val="6"/>
        <c:txPr>
          <a:bodyPr/>
          <a:p>
            <a:pPr>
              <a:defRPr b="1" smtId="4294967295"/>
            </a:pPr>
            <a:endParaRPr b="1" smtId="4294967295"/>
          </a:p>
        </c:txPr>
      </c:legendEntry>
      <c:legendEntry>
        <c:idx val="7"/>
        <c:txPr>
          <a:bodyPr/>
          <a:p>
            <a:pPr>
              <a:defRPr b="1" smtId="4294967295"/>
            </a:pPr>
            <a:endParaRPr b="1" smtId="4294967295"/>
          </a:p>
        </c:txPr>
      </c:legendEntry>
      <c:legendEntry>
        <c:idx val="8"/>
        <c:txPr>
          <a:bodyPr/>
          <a:p>
            <a:pPr>
              <a:defRPr b="1" smtId="4294967295"/>
            </a:pPr>
            <a:endParaRPr b="1" smtId="4294967295"/>
          </a:p>
        </c:txPr>
      </c:legendEntry>
      <c:legendEntry>
        <c:idx val="9"/>
        <c:txPr>
          <a:bodyPr/>
          <a:p>
            <a:pPr>
              <a:defRPr b="1" smtId="4294967295"/>
            </a:pPr>
            <a:endParaRPr b="1" smtId="4294967295"/>
          </a:p>
        </c:txPr>
      </c:legendEntry>
      <c:legendEntry>
        <c:idx val="10"/>
        <c:txPr>
          <a:bodyPr/>
          <a:p>
            <a:pPr>
              <a:defRPr b="1" smtId="4294967295"/>
            </a:pPr>
            <a:endParaRPr b="1" smtId="4294967295"/>
          </a:p>
        </c:txPr>
      </c:legendEntry>
      <c:legendEntry>
        <c:idx val="11"/>
        <c:txPr>
          <a:bodyPr/>
          <a:p>
            <a:pPr>
              <a:defRPr b="1" smtId="4294967295"/>
            </a:pPr>
            <a:endParaRPr b="1" smtId="4294967295"/>
          </a:p>
        </c:txPr>
      </c:legendEntry>
      <c:layout>
        <c:manualLayout>
          <c:xMode val="edge"/>
          <c:yMode val="edge"/>
          <c:x val="0.67661488056182861"/>
          <c:y val="0.047530729323625565"/>
          <c:w val="0.31099769473075867"/>
          <c:h val="0.87537777423858643"/>
        </c:manualLayout>
      </c:layout>
      <c:overlay val="0"/>
    </c:legend>
    <c:plotVisOnly val="1"/>
    <c:dispBlanksAs val="gap"/>
    <c:showDLblsOverMax val="1"/>
  </c:chart>
  <c:txPr>
    <a:bodyPr/>
    <a:p>
      <a:pPr>
        <a:defRPr sz="1399" smtId="4294967295"/>
      </a:pPr>
      <a:endParaRPr sz="1399" smtId="4294967295"/>
    </a:p>
  </c:txPr>
  <c:externalData r:id="rId1"/>
  <c:userShapes r:id="rId2"/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/>
      <c:rotY/>
      <c:rAngAx val="1"/>
    </c:view3D>
    <c:plotArea>
      <c:layout>
        <c:manualLayout>
          <c:layoutTarget val="inner"/>
          <c:xMode val="edge"/>
          <c:yMode val="edge"/>
          <c:x val="0.051800783723592758"/>
          <c:y val="0.020672200247645378"/>
          <c:w val="0.8772614598274231"/>
          <c:h val="0.8295529484748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10524238459765911"/>
                  <c:y val="-0.015860147774219513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ru-RU" smtClean="0"/>
                      <a:t>2,9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02-42B2-9313-E4B9D21BF5E9}"/>
                </c:ext>
              </c:extLst>
            </c:dLbl>
            <c:dLbl>
              <c:idx val="1"/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ru-RU" smtClean="0"/>
                      <a:t>265,3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02-42B2-9313-E4B9D21BF5E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-5400000"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Лист1!$A$2:$A$6</c:f>
              <c:strCache>
                <c:ptCount val="5"/>
                <c:pt idx="0">
                  <c:v>Социальная сфера</c:v>
                </c:pt>
                <c:pt idx="1">
                  <c:v>ЖКХ</c:v>
                </c:pt>
                <c:pt idx="2">
                  <c:v>Национальная экономика</c:v>
                </c:pt>
                <c:pt idx="3">
                  <c:v>Общегосударственные вопросы, СМИ, охрана окружающей среды</c:v>
                </c:pt>
                <c:pt idx="4">
                  <c:v>Обслуживание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10.9</c:v>
                </c:pt>
                <c:pt idx="1">
                  <c:v>265.3</c:v>
                </c:pt>
                <c:pt idx="2">
                  <c:v>30.1</c:v>
                </c:pt>
                <c:pt idx="3">
                  <c:v>285.1</c:v>
                </c:pt>
                <c:pt idx="4">
                  <c:v>31.8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2-9402-42B2-9313-E4B9D21BF5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63145426101982594"/>
                  <c:y val="-0.021807704120874405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en-US" smtClean="0"/>
                      <a:t>7,3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02-42B2-9313-E4B9D21BF5E9}"/>
                </c:ext>
              </c:extLst>
            </c:dLbl>
            <c:dLbl>
              <c:idx val="1"/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ru-RU" smtClean="0"/>
                      <a:t>294,8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02-42B2-9313-E4B9D21BF5E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-5400000"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Лист1!$A$2:$A$6</c:f>
              <c:strCache>
                <c:ptCount val="5"/>
                <c:pt idx="0">
                  <c:v>Социальная сфера</c:v>
                </c:pt>
                <c:pt idx="1">
                  <c:v>ЖКХ</c:v>
                </c:pt>
                <c:pt idx="2">
                  <c:v>Национальная экономика</c:v>
                </c:pt>
                <c:pt idx="3">
                  <c:v>Общегосударственные вопросы, СМИ, охрана окружающей среды</c:v>
                </c:pt>
                <c:pt idx="4">
                  <c:v>Обслуживание муниципального долга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19.3</c:v>
                </c:pt>
                <c:pt idx="1">
                  <c:v>294.8</c:v>
                </c:pt>
                <c:pt idx="2">
                  <c:v>24.6</c:v>
                </c:pt>
                <c:pt idx="3">
                  <c:v>285.4</c:v>
                </c:pt>
                <c:pt idx="4">
                  <c:v>40.2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5-9402-42B2-9313-E4B9D21BF5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73669664561748505"/>
                  <c:y val="-0.011895111761987209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ru-RU" smtClean="0"/>
                      <a:t>2,4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02-42B2-9313-E4B9D21BF5E9}"/>
                </c:ext>
              </c:extLst>
            </c:dLbl>
            <c:dLbl>
              <c:idx val="1"/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ru-RU" smtClean="0"/>
                      <a:t>270,3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02-42B2-9313-E4B9D21BF5E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0.0052621187642216682"/>
                  <c:y val="0.00198251847177743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02-42B2-9313-E4B9D21BF5E9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-5400000"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Лист1!$A$2:$A$6</c:f>
              <c:strCache>
                <c:ptCount val="5"/>
                <c:pt idx="0">
                  <c:v>Социальная сфера</c:v>
                </c:pt>
                <c:pt idx="1">
                  <c:v>ЖКХ</c:v>
                </c:pt>
                <c:pt idx="2">
                  <c:v>Национальная экономика</c:v>
                </c:pt>
                <c:pt idx="3">
                  <c:v>Общегосударственные вопросы, СМИ, охрана окружающей среды</c:v>
                </c:pt>
                <c:pt idx="4">
                  <c:v>Обслуживание муниципального долга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9.4</c:v>
                </c:pt>
                <c:pt idx="1">
                  <c:v>270.3</c:v>
                </c:pt>
                <c:pt idx="2">
                  <c:v>21.7</c:v>
                </c:pt>
                <c:pt idx="3">
                  <c:v>250.4</c:v>
                </c:pt>
                <c:pt idx="4">
                  <c:v>43.9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9-9402-42B2-9313-E4B9D21BF5E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73669664561748505"/>
                  <c:y val="-0.0059475558809936047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ru-RU" smtClean="0"/>
                      <a:t> 2,4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02-42B2-9313-E4B9D21BF5E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-5400000"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Лист1!$A$2:$A$6</c:f>
              <c:strCache>
                <c:ptCount val="5"/>
                <c:pt idx="0">
                  <c:v>Социальная сфера</c:v>
                </c:pt>
                <c:pt idx="1">
                  <c:v>ЖКХ</c:v>
                </c:pt>
                <c:pt idx="2">
                  <c:v>Национальная экономика</c:v>
                </c:pt>
                <c:pt idx="3">
                  <c:v>Общегосударственные вопросы, СМИ, охрана окружающей среды</c:v>
                </c:pt>
                <c:pt idx="4">
                  <c:v>Обслуживание муниципального долга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9.4</c:v>
                </c:pt>
                <c:pt idx="1">
                  <c:v>254.5</c:v>
                </c:pt>
                <c:pt idx="2">
                  <c:v>22.1</c:v>
                </c:pt>
                <c:pt idx="3">
                  <c:v>250.4</c:v>
                </c:pt>
                <c:pt idx="4">
                  <c:v>43.9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B-9402-42B2-9313-E4B9D21BF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46547712"/>
        <c:axId val="46549248"/>
        <c:axId val="0"/>
      </c:bar3DChart>
      <c:catAx>
        <c:axId val="46547712"/>
        <c:scaling>
          <c:orientation/>
        </c:scaling>
        <c:delete val="1"/>
        <c:axPos val="b"/>
        <c:numFmt formatCode="General" sourceLinked="1"/>
        <c:majorTickMark val="none"/>
        <c:minorTickMark val="none"/>
        <c:tickLblPos val="none"/>
        <c:crossAx val="46549248"/>
        <c:auto val="0"/>
        <c:lblAlgn val="ctr"/>
        <c:lblOffset/>
        <c:noMultiLvlLbl val="0"/>
      </c:catAx>
      <c:valAx>
        <c:axId val="46549248"/>
        <c:scaling>
          <c:orientation/>
          <c:max val="500"/>
        </c:scaling>
        <c:delete val="1"/>
        <c:axPos val="l"/>
        <c:majorGridlines/>
        <c:minorGridlines/>
        <c:numFmt formatCode="General" sourceLinked="1"/>
        <c:majorTickMark val="none"/>
        <c:minorTickMark val="none"/>
        <c:tickLblPos val="none"/>
        <c:crossAx val="46547712"/>
        <c:crossBetween val="between"/>
        <c:minorUnit val="50"/>
      </c:valAx>
    </c:plotArea>
    <c:legend>
      <c:legendPos/>
      <c:layout>
        <c:manualLayout>
          <c:xMode val="edge"/>
          <c:yMode val="edge"/>
          <c:x val="0.0010524238459765911"/>
          <c:y val="0.95338940620422363"/>
          <c:w val="0.47438284754753113"/>
          <c:h val="0.046610567718744278"/>
        </c:manualLayout>
      </c:layout>
      <c:overlay val="0"/>
      <c:txPr>
        <a:bodyPr rot="0" vert="horz"/>
        <a:p>
          <a:pPr>
            <a:defRPr/>
          </a:pPr>
          <a:endParaRPr lang="ru-RU"/>
        </a:p>
      </c:txPr>
    </c:legend>
    <c:plotVisOnly val="1"/>
    <c:dispBlanksAs val="gap"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drawings/drawing1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0.35571</cdr:x>
      <cdr:y>0.91143</cdr:y>
    </cdr:from>
    <cdr:to>
      <cdr:x>0.43145</cdr:x>
      <cdr:y>0.95044</cdr:y>
    </cdr:to>
    <cdr:sp macro="" textlink="">
      <cdr:nvSpPr>
        <cdr:cNvPr id="2" name="TextBox 1"/>
        <cdr:cNvSpPr txBox="1"/>
      </cdr:nvSpPr>
      <cdr:spPr>
        <a:xfrm>
          <a:off x="4192270" y="5910961"/>
          <a:ext cx="892683" cy="252984"/>
        </a:xfrm>
        <a:prstGeom prst="rect">
          <a:avLst/>
        </a:prstGeom>
      </cdr:spPr>
      <cdr:txBody>
        <a:bodyPr wrap="square" rtlCol="0"/>
        <a:lstStyle>
          <a:defPPr/>
        </a:lstStyle>
        <a:p>
          <a:pPr algn="ctr">
            <a:lnSpc>
              <a:spcPts val="700"/>
            </a:lnSpc>
          </a:pPr>
          <a:r>
            <a:rPr lang="ru-RU" sz="12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год</a:t>
          </a:r>
          <a:endParaRPr lang="ru-RU" sz="1400" b="1" i="0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cdr:txBody>
    </cdr:sp>
  </cdr:relSizeAnchor>
  <cdr:relSizeAnchor>
    <cdr:from>
      <cdr:x>0.43145</cdr:x>
      <cdr:y>0.89747</cdr:y>
    </cdr:from>
    <cdr:to>
      <cdr:x>0.51881</cdr:x>
      <cdr:y>0.94165</cdr:y>
    </cdr:to>
    <cdr:sp macro="" textlink="">
      <cdr:nvSpPr>
        <cdr:cNvPr id="3" name="TextBox 2"/>
        <cdr:cNvSpPr txBox="1"/>
      </cdr:nvSpPr>
      <cdr:spPr>
        <a:xfrm>
          <a:off x="5084953" y="5820410"/>
          <a:ext cx="1029589" cy="286512"/>
        </a:xfrm>
        <a:prstGeom prst="rect">
          <a:avLst/>
        </a:prstGeom>
      </cdr:spPr>
      <cdr:txBody>
        <a:bodyPr wrap="square" rtlCol="0"/>
        <a:lstStyle>
          <a:defPPr/>
        </a:lstStyle>
        <a:p>
          <a:pPr algn="ctr"/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2024 год</a:t>
          </a:r>
          <a:endParaRPr lang="ru-RU" sz="1400" b="1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cdr:txBody>
    </cdr:sp>
  </cdr:relSizeAnchor>
  <cdr:relSizeAnchor>
    <cdr:from>
      <cdr:x>0.26893</cdr:x>
      <cdr:y>0.89747</cdr:y>
    </cdr:from>
    <cdr:to>
      <cdr:x>0.33989</cdr:x>
      <cdr:y>0.93718</cdr:y>
    </cdr:to>
    <cdr:sp macro="" textlink="">
      <cdr:nvSpPr>
        <cdr:cNvPr id="4" name="TextBox 3"/>
        <cdr:cNvSpPr txBox="1"/>
      </cdr:nvSpPr>
      <cdr:spPr>
        <a:xfrm>
          <a:off x="3169539" y="5820410"/>
          <a:ext cx="836295" cy="257556"/>
        </a:xfrm>
        <a:prstGeom prst="rect">
          <a:avLst/>
        </a:prstGeom>
      </cdr:spPr>
      <cdr:txBody>
        <a:bodyPr vertOverflow="clip" wrap="none" rtlCol="0"/>
        <a:lstStyle>
          <a:defPPr/>
        </a:lstStyle>
        <a:p>
          <a:pPr algn="ctr"/>
          <a:r>
            <a:rPr lang="ru-RU" sz="1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год</a:t>
          </a:r>
          <a:endParaRPr lang="ru-RU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>
    <cdr:from>
      <cdr:x>0.18364</cdr:x>
      <cdr:y>0.8978</cdr:y>
    </cdr:from>
    <cdr:to>
      <cdr:x>0.26246</cdr:x>
      <cdr:y>0.95044</cdr:y>
    </cdr:to>
    <cdr:sp macro="" textlink="">
      <cdr:nvSpPr>
        <cdr:cNvPr id="5" name="TextBox 4"/>
        <cdr:cNvSpPr txBox="1"/>
      </cdr:nvSpPr>
      <cdr:spPr>
        <a:xfrm>
          <a:off x="2164334" y="5822569"/>
          <a:ext cx="928878" cy="341376"/>
        </a:xfrm>
        <a:prstGeom prst="rect">
          <a:avLst/>
        </a:prstGeom>
      </cdr:spPr>
      <cdr:txBody>
        <a:bodyPr vertOverflow="clip" wrap="none" rtlCol="0"/>
        <a:lstStyle>
          <a:defPPr/>
        </a:lstStyle>
        <a:p>
          <a:pPr algn="ctr"/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2021 год</a:t>
          </a:r>
          <a:endParaRPr lang="ru-RU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>
    <cdr:from>
      <cdr:x>0.19327</cdr:x>
      <cdr:y>0.07878</cdr:y>
    </cdr:from>
    <cdr:to>
      <cdr:x>0.31084</cdr:x>
      <cdr:y>0.10103</cdr:y>
    </cdr:to>
    <cdr:sp macro="" textlink="">
      <cdr:nvSpPr>
        <cdr:cNvPr id="6" name="Поле 6"/>
        <cdr:cNvSpPr txBox="1"/>
      </cdr:nvSpPr>
      <cdr:spPr>
        <a:xfrm>
          <a:off x="2277745" y="510921"/>
          <a:ext cx="1385697" cy="144272"/>
        </a:xfrm>
        <a:prstGeom prst="rect">
          <a:avLst/>
        </a:prstGeom>
      </cdr:spPr>
      <cdr:txBody>
        <a:bodyPr vertOverflow="clip" wrap="square" rtlCol="0"/>
        <a:lstStyle>
          <a:defPPr/>
        </a:lstStyle>
        <a:p>
          <a:pPr/>
          <a:endParaRPr lang="ru-RU"/>
        </a:p>
      </cdr:txBody>
    </cdr:sp>
  </cdr:relSizeAnchor>
</c:userShapes>
</file>

<file path=ppt/drawings/drawing2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0.1471</cdr:x>
      <cdr:y>0.48867</cdr:y>
    </cdr:from>
    <cdr:to>
      <cdr:x>0.23684</cdr:x>
      <cdr:y>0.56417</cdr:y>
    </cdr:to>
    <cdr:sp macro="" textlink="">
      <cdr:nvSpPr>
        <cdr:cNvPr id="2" name="Скругленный прямоугольник 2"/>
        <cdr:cNvSpPr/>
      </cdr:nvSpPr>
      <cdr:spPr>
        <a:xfrm>
          <a:off x="1546860" y="2755519"/>
          <a:ext cx="943610" cy="425704"/>
        </a:xfrm>
        <a:prstGeom prst="roundRect">
          <a:avLst/>
        </a:prstGeom>
        <a:ln>
          <a:noFill/>
        </a:ln>
        <a:effectLst>
          <a:outerShdw blurRad="63500" sx="106000" sy="106000" algn="ctr" rotWithShape="0">
            <a:prstClr val="black">
              <a:alpha val="40000"/>
            </a:prstClr>
          </a:outerShdw>
        </a:effectLst>
      </cdr:spPr>
      <cdr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cdr:style>
      <cdr:txBody>
        <a:bodyPr vertOverflow="clip"/>
        <a:lstStyle>
          <a:defPPr/>
        </a:lstStyle>
        <a:p>
          <a:pPr algn="ctr"/>
          <a:r>
            <a:rPr lang="ru-RU" sz="1400" smtClean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rPr>
            <a:t>55,0</a:t>
          </a:r>
          <a:r>
            <a:rPr lang="en-US" sz="1400" smtClean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rPr>
            <a:t> %</a:t>
          </a:r>
          <a:endParaRPr lang="ru-RU" sz="1400">
            <a:ln>
              <a:solidFill>
                <a:sysClr val="windowText" lastClr="000000"/>
              </a:solidFill>
            </a:ln>
            <a:latin typeface="Times New Roman" pitchFamily="18" charset="0"/>
            <a:cs typeface="Times New Roman" panose="02020603050405020304" pitchFamily="18" charset="0"/>
          </a:endParaRPr>
        </a:p>
      </cdr:txBody>
    </cdr:sp>
  </cdr:relSizeAnchor>
  <cdr:relSizeAnchor>
    <cdr:from>
      <cdr:x>0.28365</cdr:x>
      <cdr:y>0.43232</cdr:y>
    </cdr:from>
    <cdr:to>
      <cdr:x>0.37338</cdr:x>
      <cdr:y>0.50782</cdr:y>
    </cdr:to>
    <cdr:sp macro="" textlink="">
      <cdr:nvSpPr>
        <cdr:cNvPr id="3" name="Скругленный прямоугольник 3"/>
        <cdr:cNvSpPr/>
      </cdr:nvSpPr>
      <cdr:spPr>
        <a:xfrm>
          <a:off x="2982722" y="2437765"/>
          <a:ext cx="943610" cy="425704"/>
        </a:xfrm>
        <a:prstGeom prst="roundRect">
          <a:avLst/>
        </a:prstGeom>
        <a:solidFill>
          <a:sysClr val="window" lastClr="FFFFFF"/>
        </a:solidFill>
        <a:ln w="25400" cap="flat" cmpd="sng" algn="ctr">
          <a:noFill/>
          <a:prstDash val="solid"/>
        </a:ln>
        <a:effectLst>
          <a:outerShdw blurRad="63500" sx="106000" sy="106000" algn="ctr" rotWithShape="0">
            <a:prstClr val="black">
              <a:alpha val="40000"/>
            </a:prstClr>
          </a:outerShdw>
        </a:effectLst>
      </cdr:spPr>
      <cdr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cdr:style>
      <cdr:txBody>
        <a:bodyPr/>
        <a:lstStyle>
          <a:defPPr/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>
          <a:pPr algn="ctr"/>
          <a:r>
            <a:rPr lang="ru-RU" sz="1400" smtClean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rPr>
            <a:t>48,2</a:t>
          </a:r>
          <a:r>
            <a:rPr lang="en-US" sz="1400" smtClean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rPr>
            <a:t> %</a:t>
          </a:r>
          <a:endParaRPr lang="ru-RU" sz="1400">
            <a:ln>
              <a:solidFill>
                <a:sysClr val="windowText" lastClr="000000"/>
              </a:solidFill>
            </a:ln>
            <a:latin typeface="Times New Roman" pitchFamily="18" charset="0"/>
            <a:cs typeface="Times New Roman" pitchFamily="18" charset="0"/>
          </a:endParaRPr>
        </a:p>
      </cdr:txBody>
    </cdr:sp>
  </cdr:relSizeAnchor>
  <cdr:relSizeAnchor>
    <cdr:from>
      <cdr:x>0.43058</cdr:x>
      <cdr:y>0.38565</cdr:y>
    </cdr:from>
    <cdr:to>
      <cdr:x>0.52031</cdr:x>
      <cdr:y>0.46117</cdr:y>
    </cdr:to>
    <cdr:sp macro="" textlink="">
      <cdr:nvSpPr>
        <cdr:cNvPr id="4" name="Скругленный прямоугольник 4"/>
        <cdr:cNvSpPr/>
      </cdr:nvSpPr>
      <cdr:spPr>
        <a:xfrm>
          <a:off x="4527804" y="2174621"/>
          <a:ext cx="943610" cy="425831"/>
        </a:xfrm>
        <a:prstGeom prst="roundRect">
          <a:avLst/>
        </a:prstGeom>
        <a:solidFill>
          <a:sysClr val="window" lastClr="FFFFFF"/>
        </a:solidFill>
        <a:ln w="25400" cap="flat" cmpd="sng" algn="ctr">
          <a:noFill/>
          <a:prstDash val="solid"/>
        </a:ln>
        <a:effectLst>
          <a:outerShdw blurRad="63500" sx="106000" sy="106000" algn="ctr" rotWithShape="0">
            <a:prstClr val="black">
              <a:alpha val="40000"/>
            </a:prstClr>
          </a:outerShdw>
        </a:effectLst>
      </cdr:spPr>
      <cdr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cdr:style>
      <cdr:txBody>
        <a:bodyPr/>
        <a:lstStyle>
          <a:defPPr/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>
          <a:pPr algn="ctr"/>
          <a:r>
            <a:rPr lang="ru-RU" sz="1400" smtClean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rPr>
            <a:t>51,8</a:t>
          </a:r>
          <a:r>
            <a:rPr lang="en-US" sz="1400" smtClean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rPr>
            <a:t>%</a:t>
          </a:r>
          <a:endParaRPr lang="ru-RU" sz="1400">
            <a:ln>
              <a:solidFill>
                <a:sysClr val="windowText" lastClr="000000"/>
              </a:solidFill>
            </a:ln>
            <a:latin typeface="Times New Roman" pitchFamily="18" charset="0"/>
            <a:cs typeface="Times New Roman" pitchFamily="18" charset="0"/>
          </a:endParaRPr>
        </a:p>
      </cdr:txBody>
    </cdr:sp>
  </cdr:relSizeAnchor>
  <cdr:relSizeAnchor>
    <cdr:from>
      <cdr:x>0.57281</cdr:x>
      <cdr:y>0.33374</cdr:y>
    </cdr:from>
    <cdr:to>
      <cdr:x>0.66256</cdr:x>
      <cdr:y>0.40923</cdr:y>
    </cdr:to>
    <cdr:sp macro="" textlink="">
      <cdr:nvSpPr>
        <cdr:cNvPr id="5" name="Скругленный прямоугольник 5"/>
        <cdr:cNvSpPr/>
      </cdr:nvSpPr>
      <cdr:spPr>
        <a:xfrm>
          <a:off x="6023483" y="1881886"/>
          <a:ext cx="943737" cy="425704"/>
        </a:xfrm>
        <a:prstGeom prst="roundRect">
          <a:avLst/>
        </a:prstGeom>
        <a:solidFill>
          <a:sysClr val="window" lastClr="FFFFFF"/>
        </a:solidFill>
        <a:ln w="25400" cap="flat" cmpd="sng" algn="ctr">
          <a:noFill/>
          <a:prstDash val="solid"/>
        </a:ln>
        <a:effectLst>
          <a:outerShdw blurRad="63500" sx="106000" sy="106000" algn="ctr" rotWithShape="0">
            <a:prstClr val="black">
              <a:alpha val="40000"/>
            </a:prstClr>
          </a:outerShdw>
        </a:effectLst>
      </cdr:spPr>
      <cdr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cdr:style>
      <cdr:txBody>
        <a:bodyPr/>
        <a:lstStyle>
          <a:defPPr/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>
          <a:pPr algn="ctr"/>
          <a:r>
            <a:rPr lang="ru-RU" sz="1400" smtClean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rPr>
            <a:t>51,6</a:t>
          </a:r>
          <a:r>
            <a:rPr lang="en-US" sz="1400" smtClean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rPr>
            <a:t> %</a:t>
          </a:r>
          <a:endParaRPr lang="ru-RU" sz="1400">
            <a:ln>
              <a:solidFill>
                <a:sysClr val="windowText" lastClr="000000"/>
              </a:solidFill>
            </a:ln>
            <a:latin typeface="Times New Roman" pitchFamily="18" charset="0"/>
            <a:cs typeface="Times New Roman" pitchFamily="18" charset="0"/>
          </a:endParaRPr>
        </a:p>
      </cdr:txBody>
    </cdr:sp>
  </cdr:relSizeAnchor>
  <cdr:relSizeAnchor>
    <cdr:from>
      <cdr:x>0.72543</cdr:x>
      <cdr:y>0.26331</cdr:y>
    </cdr:from>
    <cdr:to>
      <cdr:x>0.81518</cdr:x>
      <cdr:y>0.33883</cdr:y>
    </cdr:to>
    <cdr:sp macro="" textlink="">
      <cdr:nvSpPr>
        <cdr:cNvPr id="6" name="Скругленный прямоугольник 6"/>
        <cdr:cNvSpPr/>
      </cdr:nvSpPr>
      <cdr:spPr>
        <a:xfrm>
          <a:off x="7628382" y="1484757"/>
          <a:ext cx="943737" cy="425831"/>
        </a:xfrm>
        <a:prstGeom prst="roundRect">
          <a:avLst/>
        </a:prstGeom>
        <a:solidFill>
          <a:sysClr val="window" lastClr="FFFFFF"/>
        </a:solidFill>
        <a:ln w="25400" cap="flat" cmpd="sng" algn="ctr">
          <a:noFill/>
          <a:prstDash val="solid"/>
        </a:ln>
        <a:effectLst>
          <a:outerShdw blurRad="63500" sx="106000" sy="106000" algn="ctr" rotWithShape="0">
            <a:prstClr val="black">
              <a:alpha val="40000"/>
            </a:prstClr>
          </a:outerShdw>
        </a:effectLst>
      </cdr:spPr>
      <cdr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cdr:style>
      <cdr:txBody>
        <a:bodyPr/>
        <a:lstStyle>
          <a:defPPr/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>
          <a:pPr algn="ctr"/>
          <a:r>
            <a:rPr lang="ru-RU" sz="1400" smtClean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rPr>
            <a:t>49,4</a:t>
          </a:r>
          <a:r>
            <a:rPr lang="en-US" sz="1400" smtClean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rPr>
            <a:t> %</a:t>
          </a:r>
          <a:endParaRPr lang="ru-RU" sz="1400">
            <a:ln>
              <a:solidFill>
                <a:sysClr val="windowText" lastClr="000000"/>
              </a:solidFill>
            </a:ln>
            <a:latin typeface="Times New Roman" pitchFamily="18" charset="0"/>
            <a:cs typeface="Times New Roman" pitchFamily="18" charset="0"/>
          </a:endParaRPr>
        </a:p>
      </cdr:txBody>
    </cdr:sp>
  </cdr:relSizeAnchor>
  <cdr:relSizeAnchor>
    <cdr:from>
      <cdr:x>0.86886</cdr:x>
      <cdr:y>0.24604</cdr:y>
    </cdr:from>
    <cdr:to>
      <cdr:x>0.95859</cdr:x>
      <cdr:y>0.32153</cdr:y>
    </cdr:to>
    <cdr:sp macro="" textlink="">
      <cdr:nvSpPr>
        <cdr:cNvPr id="7" name="Скругленный прямоугольник 7"/>
        <cdr:cNvSpPr/>
      </cdr:nvSpPr>
      <cdr:spPr>
        <a:xfrm>
          <a:off x="9136634" y="1387348"/>
          <a:ext cx="943483" cy="425704"/>
        </a:xfrm>
        <a:prstGeom prst="roundRect">
          <a:avLst/>
        </a:prstGeom>
        <a:solidFill>
          <a:sysClr val="window" lastClr="FFFFFF"/>
        </a:solidFill>
        <a:ln w="25400" cap="flat" cmpd="sng" algn="ctr">
          <a:noFill/>
          <a:prstDash val="solid"/>
        </a:ln>
        <a:effectLst>
          <a:outerShdw blurRad="63500" sx="106000" sy="106000" algn="ctr" rotWithShape="0">
            <a:prstClr val="black">
              <a:alpha val="40000"/>
            </a:prstClr>
          </a:outerShdw>
        </a:effectLst>
      </cdr:spPr>
      <cdr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cdr:style>
      <cdr:txBody>
        <a:bodyPr/>
        <a:lstStyle>
          <a:defPPr/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>
          <a:pPr algn="ctr"/>
          <a:r>
            <a:rPr lang="ru-RU" sz="1400" smtClean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rPr>
            <a:t>47,4</a:t>
          </a:r>
          <a:r>
            <a:rPr lang="en-US" sz="1400" smtClean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rPr>
            <a:t> %</a:t>
          </a:r>
          <a:endParaRPr lang="ru-RU" sz="1400">
            <a:ln>
              <a:solidFill>
                <a:sysClr val="windowText" lastClr="000000"/>
              </a:solidFill>
            </a:ln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0.35811</cdr:x>
      <cdr:y>0.91667</cdr:y>
    </cdr:from>
    <cdr:to>
      <cdr:x>0.42568</cdr:x>
      <cdr:y>0.97918</cdr:y>
    </cdr:to>
    <cdr:sp macro="" textlink="">
      <cdr:nvSpPr>
        <cdr:cNvPr id="2" name="TextBox 1"/>
        <cdr:cNvSpPr txBox="1"/>
      </cdr:nvSpPr>
      <cdr:spPr>
        <a:xfrm>
          <a:off x="4038600" y="5453634"/>
          <a:ext cx="762000" cy="371856"/>
        </a:xfrm>
        <a:prstGeom prst="rect">
          <a:avLst/>
        </a:prstGeom>
      </cdr:spPr>
      <cdr:txBody>
        <a:bodyPr wrap="square" rtlCol="0"/>
        <a:lstStyle>
          <a:defPPr/>
        </a:lstStyle>
        <a:p>
          <a:pPr algn="ctr"/>
          <a:r>
            <a:rPr lang="ru-RU" sz="9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 на 2023 год</a:t>
          </a:r>
          <a:endParaRPr lang="ru-RU" sz="900" b="1" i="0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cdr:txBody>
    </cdr:sp>
  </cdr:relSizeAnchor>
  <cdr:relSizeAnchor>
    <cdr:from>
      <cdr:x>0.43243</cdr:x>
      <cdr:y>0.90625</cdr:y>
    </cdr:from>
    <cdr:to>
      <cdr:x>0.49954</cdr:x>
      <cdr:y>0.96673</cdr:y>
    </cdr:to>
    <cdr:sp macro="" textlink="">
      <cdr:nvSpPr>
        <cdr:cNvPr id="3" name="TextBox 2"/>
        <cdr:cNvSpPr txBox="1"/>
      </cdr:nvSpPr>
      <cdr:spPr>
        <a:xfrm>
          <a:off x="4876800" y="5391658"/>
          <a:ext cx="756793" cy="359791"/>
        </a:xfrm>
        <a:prstGeom prst="rect">
          <a:avLst/>
        </a:prstGeom>
      </cdr:spPr>
      <cdr:txBody>
        <a:bodyPr wrap="square" rtlCol="0"/>
        <a:lstStyle>
          <a:defPPr/>
        </a:lstStyle>
        <a:p>
          <a:pPr algn="ctr"/>
          <a:r>
            <a:rPr lang="ru-RU" sz="1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 на 2024 год</a:t>
          </a:r>
          <a:endParaRPr lang="ru-RU" sz="1000" b="1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cdr:txBody>
    </cdr:sp>
  </cdr:relSizeAnchor>
  <cdr:relSizeAnchor>
    <cdr:from>
      <cdr:x>0.25676</cdr:x>
      <cdr:y>0.91667</cdr:y>
    </cdr:from>
    <cdr:to>
      <cdr:x>0.36486</cdr:x>
      <cdr:y>0.98957</cdr:y>
    </cdr:to>
    <cdr:sp macro="" textlink="">
      <cdr:nvSpPr>
        <cdr:cNvPr id="4" name="TextBox 3"/>
        <cdr:cNvSpPr txBox="1"/>
      </cdr:nvSpPr>
      <cdr:spPr>
        <a:xfrm>
          <a:off x="2895600" y="5453634"/>
          <a:ext cx="1219200" cy="433705"/>
        </a:xfrm>
        <a:prstGeom prst="rect">
          <a:avLst/>
        </a:prstGeom>
      </cdr:spPr>
      <cdr:txBody>
        <a:bodyPr vertOverflow="clip" wrap="none" rtlCol="0"/>
        <a:lstStyle>
          <a:defPPr/>
        </a:lstStyle>
        <a:p>
          <a:pPr algn="ctr"/>
          <a:r>
            <a:rPr lang="ru-RU" sz="9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 на </a:t>
          </a:r>
        </a:p>
        <a:p>
          <a:pPr algn="ctr"/>
          <a:r>
            <a:rPr lang="ru-RU" sz="9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год</a:t>
          </a:r>
          <a:endParaRPr lang="ru-RU" sz="900" b="1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cdr:txBody>
    </cdr:sp>
  </cdr:relSizeAnchor>
  <cdr:relSizeAnchor>
    <cdr:from>
      <cdr:x>0.18243</cdr:x>
      <cdr:y>0.91667</cdr:y>
    </cdr:from>
    <cdr:to>
      <cdr:x>0.27027</cdr:x>
      <cdr:y>0.9977</cdr:y>
    </cdr:to>
    <cdr:sp macro="" textlink="">
      <cdr:nvSpPr>
        <cdr:cNvPr id="5" name="TextBox 4"/>
        <cdr:cNvSpPr txBox="1"/>
      </cdr:nvSpPr>
      <cdr:spPr>
        <a:xfrm>
          <a:off x="2057400" y="5453634"/>
          <a:ext cx="990600" cy="482092"/>
        </a:xfrm>
        <a:prstGeom prst="rect">
          <a:avLst/>
        </a:prstGeom>
      </cdr:spPr>
      <cdr:txBody>
        <a:bodyPr vertOverflow="clip" wrap="none" rtlCol="0"/>
        <a:lstStyle>
          <a:defPPr/>
        </a:lstStyle>
        <a:p>
          <a:pPr algn="ctr"/>
          <a:r>
            <a:rPr lang="ru-RU" sz="9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 на </a:t>
          </a:r>
        </a:p>
        <a:p>
          <a:pPr algn="ctr"/>
          <a:r>
            <a:rPr lang="ru-RU" sz="9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2021 год</a:t>
          </a:r>
          <a:endParaRPr lang="ru-RU" sz="9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>
    <cdr:from>
      <cdr:x>0.19325</cdr:x>
      <cdr:y>0.07877</cdr:y>
    </cdr:from>
    <cdr:to>
      <cdr:x>0.31084</cdr:x>
      <cdr:y>0.10101</cdr:y>
    </cdr:to>
    <cdr:sp macro="" textlink="">
      <cdr:nvSpPr>
        <cdr:cNvPr id="6" name="Поле 6"/>
        <cdr:cNvSpPr txBox="1"/>
      </cdr:nvSpPr>
      <cdr:spPr>
        <a:xfrm>
          <a:off x="2179447" y="468630"/>
          <a:ext cx="1326134" cy="132334"/>
        </a:xfrm>
        <a:prstGeom prst="rect">
          <a:avLst/>
        </a:prstGeom>
      </cdr:spPr>
      <cdr:txBody>
        <a:bodyPr vertOverflow="clip" wrap="square" rtlCol="0"/>
        <a:lstStyle>
          <a:defPPr/>
        </a:lstStyle>
        <a:p>
          <a:pPr/>
          <a:endParaRPr lang="ru-RU"/>
        </a:p>
      </cdr:txBody>
    </cdr:sp>
  </cdr:relSizeAnchor>
  <cdr:relSizeAnchor>
    <cdr:from>
      <cdr:x>0.71132</cdr:x>
      <cdr:y>0.4736</cdr:y>
    </cdr:from>
    <cdr:to>
      <cdr:x>0.7835</cdr:x>
      <cdr:y>0.50231</cdr:y>
    </cdr:to>
    <cdr:sp macro="" textlink="">
      <cdr:nvSpPr>
        <cdr:cNvPr id="7" name="Поле 22"/>
        <cdr:cNvSpPr txBox="1"/>
      </cdr:nvSpPr>
      <cdr:spPr>
        <a:xfrm>
          <a:off x="8021955" y="2817622"/>
          <a:ext cx="814070" cy="170815"/>
        </a:xfrm>
        <a:prstGeom prst="rect">
          <a:avLst/>
        </a:prstGeom>
      </cdr:spPr>
      <cdr:txBody>
        <a:bodyPr vertOverflow="clip" wrap="square" rtlCol="0"/>
        <a:lstStyle>
          <a:defPPr/>
        </a:lstStyle>
        <a:p>
          <a:pPr/>
          <a:r>
            <a:rPr lang="ru-RU" sz="1100" b="1"/>
            <a:t>92,7</a:t>
          </a:r>
        </a:p>
      </cdr:txBody>
    </cdr:sp>
  </cdr:relSizeAnchor>
</c:userShape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>
                <a:cs typeface="Arial"/>
              </a:defRPr>
            </a:lvl1pPr>
          </a:lstStyle>
          <a:p>
            <a:pPr>
              <a:defRPr/>
            </a:pPr>
            <a:fld id="{B43F381B-44E0-4A65-9C83-5CAE26C775D2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739775"/>
            <a:ext cx="62309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>
                <a:cs typeface="Arial"/>
              </a:defRPr>
            </a:lvl1pPr>
          </a:lstStyle>
          <a:p>
            <a:pPr>
              <a:defRPr/>
            </a:pPr>
            <a:fld id="{D616CE14-AF14-4B3B-940C-8FB9C7706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0828686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4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388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412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894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376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859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2413" y="739775"/>
            <a:ext cx="6230937" cy="3700463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/>
          </a:lstStyle>
          <a:p>
            <a:pPr/>
            <a:fld id="{5F428BD8-C5CA-412C-A37E-CB1CC3965C30}" type="slidenum">
              <a:rPr lang="ru-RU" altLang="ru-RU" smtClean="0">
                <a:cs typeface="Arial" pitchFamily="34" charset="0"/>
              </a:rPr>
              <a:pPr/>
              <a:t>1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2413" y="739775"/>
            <a:ext cx="6230937" cy="3700463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r>
              <a:rPr lang="ru-RU" altLang="ru-RU" smtClean="0"/>
              <a:t>культура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/>
          </a:lstStyle>
          <a:p>
            <a:pPr/>
            <a:fld id="{95331E6A-0EFA-4C56-816E-1066FD83B315}" type="slidenum">
              <a:rPr lang="ru-RU" altLang="ru-RU" smtClean="0">
                <a:cs typeface="Arial" pitchFamily="34" charset="0"/>
              </a:rPr>
              <a:pPr/>
              <a:t>16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>
              <a:defRPr/>
            </a:pPr>
            <a:fld id="{D616CE14-AF14-4B3B-940C-8FB9C770653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2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2413" y="739775"/>
            <a:ext cx="6230937" cy="3700463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r>
              <a:rPr lang="ru-RU" altLang="ru-RU" smtClean="0"/>
              <a:t>набережная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/>
          </a:lstStyle>
          <a:p>
            <a:pPr/>
            <a:fld id="{86DCFA27-2011-4194-A252-21267B8F3248}" type="slidenum">
              <a:rPr lang="ru-RU" altLang="ru-RU" smtClean="0">
                <a:cs typeface="Arial" pitchFamily="34" charset="0"/>
              </a:rPr>
              <a:pPr/>
              <a:t>21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>
              <a:defRPr/>
            </a:pPr>
            <a:fld id="{D616CE14-AF14-4B3B-940C-8FB9C770653A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1612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2413" y="739775"/>
            <a:ext cx="6230937" cy="3700463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/>
          </a:lstStyle>
          <a:p>
            <a:pPr/>
            <a:fld id="{86DCFA27-2011-4194-A252-21267B8F3248}" type="slidenum">
              <a:rPr lang="ru-RU" altLang="ru-RU" smtClean="0">
                <a:cs typeface="Arial" pitchFamily="34" charset="0"/>
              </a:rPr>
              <a:pPr/>
              <a:t>33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2413" y="739775"/>
            <a:ext cx="6230937" cy="3700463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/>
            <a:lvl1pPr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E5D185-8F21-497A-A3D4-8BB57033B75A}" type="slidenum">
              <a:rPr lang="ru-RU" altLang="ru-RU" sz="1200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z="120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2413" y="739775"/>
            <a:ext cx="6230937" cy="3700463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r>
              <a:rPr lang="ru-RU" altLang="ru-RU" smtClean="0"/>
              <a:t>Шрифт наименование центр пробелы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/>
          </a:lstStyle>
          <a:p>
            <a:pPr/>
            <a:fld id="{53CD1E56-31A9-4108-9D25-73F4FE61A18F}" type="slidenum">
              <a:rPr lang="ru-RU" altLang="ru-RU" smtClean="0">
                <a:cs typeface="Arial" pitchFamily="34" charset="0"/>
              </a:rPr>
              <a:pPr/>
              <a:t>4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2413" y="739775"/>
            <a:ext cx="6230937" cy="3700463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r>
              <a:rPr lang="ru-RU" altLang="ru-RU" smtClean="0"/>
              <a:t>Заголовок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/>
          </a:lstStyle>
          <a:p>
            <a:pPr/>
            <a:fld id="{D2C6F561-EBD4-4C76-8B20-D0F1C2BEB359}" type="slidenum">
              <a:rPr lang="ru-RU" altLang="ru-RU" smtClean="0">
                <a:cs typeface="Arial" pitchFamily="34" charset="0"/>
              </a:rPr>
              <a:pPr/>
              <a:t>6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2413" y="739775"/>
            <a:ext cx="6230937" cy="3700463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/>
          </a:lstStyle>
          <a:p>
            <a:pPr/>
            <a:fld id="{4752FE0E-82D7-4499-B224-20808554BA41}" type="slidenum">
              <a:rPr lang="ru-RU" altLang="ru-RU" smtClean="0">
                <a:cs typeface="Arial" pitchFamily="34" charset="0"/>
              </a:rPr>
              <a:pPr/>
              <a:t>7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2413" y="739775"/>
            <a:ext cx="623093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ru-RU" err="1" smtClean="0"/>
              <a:t>циф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>
              <a:defRPr/>
            </a:pPr>
            <a:fld id="{D616CE14-AF14-4B3B-940C-8FB9C770653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3064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2413" y="739775"/>
            <a:ext cx="6230937" cy="3700463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/>
          </a:lstStyle>
          <a:p>
            <a:pPr/>
            <a:fld id="{DE0D00DF-8C56-4FAF-8776-260CEDC5F141}" type="slidenum">
              <a:rPr lang="ru-RU" altLang="ru-RU" smtClean="0">
                <a:cs typeface="Arial" pitchFamily="34" charset="0"/>
              </a:rPr>
              <a:pPr/>
              <a:t>9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Кино, перенос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>
              <a:defRPr/>
            </a:pPr>
            <a:fld id="{D616CE14-AF14-4B3B-940C-8FB9C770653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1319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2413" y="739775"/>
            <a:ext cx="6230937" cy="3700463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r>
              <a:rPr lang="ru-RU" altLang="ru-RU" smtClean="0"/>
              <a:t>заголовок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/>
          </a:lstStyle>
          <a:p>
            <a:pPr/>
            <a:fld id="{E13CC69E-B43E-416E-901D-1CA8F412F2D1}" type="slidenum">
              <a:rPr lang="ru-RU" altLang="ru-RU" smtClean="0">
                <a:cs typeface="Arial" pitchFamily="34" charset="0"/>
              </a:rPr>
              <a:pPr/>
              <a:t>11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248289"/>
            <a:ext cx="10361851" cy="1551354"/>
          </a:xfrm>
        </p:spPr>
        <p:txBody>
          <a:bodyPr/>
          <a:lstStyle>
            <a:defPPr/>
          </a:lstStyle>
          <a:p>
            <a:pPr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4" y="4101202"/>
            <a:ext cx="8533289" cy="1849561"/>
          </a:xfrm>
        </p:spPr>
        <p:txBody>
          <a:bodyPr/>
          <a:lstStyle>
            <a:defPPr/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7399CF10-69AF-4DCB-9781-9F8BF504CBC2}" type="datetimeFigureOut">
              <a:rPr lang="en-US"/>
              <a:pPr>
                <a:defRPr/>
              </a:pPr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85E20B13-FAFD-4C01-8DF7-1181A289D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14383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1383821"/>
            <a:ext cx="10971372" cy="1206236"/>
          </a:xfrm>
        </p:spPr>
        <p:txBody>
          <a:bodyPr/>
          <a:lstStyle>
            <a:defPPr/>
            <a:lvl1pPr algn="l">
              <a:defRPr/>
            </a:lvl1pPr>
          </a:lstStyle>
          <a:p>
            <a:pPr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2782718"/>
            <a:ext cx="10971372" cy="4133033"/>
          </a:xfrm>
        </p:spPr>
        <p:txBody>
          <a:bodyPr>
            <a:normAutofit/>
          </a:bodyPr>
          <a:lstStyle>
            <a:lvl1pPr marL="195556" indent="-195556">
              <a:buFont typeface="Arial" pitchFamily="34" charset="0"/>
              <a:buChar char="•"/>
              <a:defRPr sz="2700"/>
            </a:lvl1pPr>
            <a:lvl2pPr marL="717038" indent="-195556">
              <a:buFont typeface="Arial" pitchFamily="34" charset="0"/>
              <a:buChar char="•"/>
              <a:defRPr sz="2300"/>
            </a:lvl2pPr>
            <a:lvl3pPr marL="1238521" indent="-195556">
              <a:buFont typeface="Arial" pitchFamily="34" charset="0"/>
              <a:buChar char="•"/>
              <a:defRPr sz="2100"/>
            </a:lvl3pPr>
            <a:lvl4pPr marL="1760003" indent="-195556">
              <a:buFont typeface="Arial" pitchFamily="34" charset="0"/>
              <a:buChar char="•"/>
              <a:defRPr sz="1800"/>
            </a:lvl4pPr>
            <a:lvl5pPr marL="2281485" indent="-195556"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2EE52EAD-FC8B-4FC3-80C4-B8E5ABA74C24}" type="datetimeFigureOut">
              <a:rPr lang="en-US"/>
              <a:pPr>
                <a:defRPr/>
              </a:pPr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9BA2FD4E-C2FE-4216-9E37-E161D8671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477501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1544653"/>
            <a:ext cx="9041223" cy="901609"/>
          </a:xfrm>
        </p:spPr>
        <p:txBody>
          <a:bodyPr/>
          <a:lstStyle>
            <a:defPPr/>
            <a:lvl1pPr algn="l">
              <a:defRPr/>
            </a:lvl1pPr>
          </a:lstStyle>
          <a:p>
            <a:pPr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2" y="2573302"/>
            <a:ext cx="9041223" cy="3570123"/>
          </a:xfrm>
        </p:spPr>
        <p:txBody>
          <a:bodyPr/>
          <a:lstStyle>
            <a:defPPr/>
            <a:lvl1pPr marL="0" indent="0">
              <a:buNone/>
              <a:defRPr/>
            </a:lvl1pPr>
            <a:lvl2pPr marL="521482" indent="0">
              <a:buNone/>
              <a:defRPr/>
            </a:lvl2pPr>
            <a:lvl3pPr marL="1042965" indent="0">
              <a:buNone/>
              <a:defRPr/>
            </a:lvl3pPr>
            <a:lvl4pPr marL="1564447" indent="0">
              <a:buNone/>
              <a:defRPr/>
            </a:lvl4pPr>
            <a:lvl5pPr marL="208592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6526F6D8-D0EC-4E25-9391-20896C06E8D7}" type="datetimeFigureOut">
              <a:rPr lang="en-US"/>
              <a:pPr>
                <a:defRPr/>
              </a:pPr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DC2DD20B-9E5D-4AD1-A444-69DD9E7A6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0897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1.jpeg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89765"/>
            <a:ext cx="10971213" cy="120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96" tIns="52148" rIns="104296" bIns="52148" numCol="1" anchor="ctr" anchorCtr="0" compatLnSpc="1">
            <a:prstTxWarp prst="textNoShape">
              <a:avLst/>
            </a:prstTxWarp>
          </a:bodyPr>
          <a:lstStyle>
            <a:defPPr/>
          </a:lstStyle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1688339"/>
            <a:ext cx="10971213" cy="477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96" tIns="52148" rIns="104296" bIns="52148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708133"/>
            <a:ext cx="2844800" cy="385236"/>
          </a:xfrm>
          <a:prstGeom prst="rect">
            <a:avLst/>
          </a:prstGeom>
        </p:spPr>
        <p:txBody>
          <a:bodyPr vert="horz" lIns="104296" tIns="52148" rIns="104296" bIns="52148" rtlCol="0" anchor="ctr"/>
          <a:lstStyle>
            <a:defPPr/>
            <a:lvl1pPr algn="l" fontAlgn="auto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640A23-F885-498B-8288-3B4695A5B30E}" type="datetimeFigureOut">
              <a:rPr lang="en-US"/>
              <a:pPr>
                <a:defRPr/>
              </a:pPr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708133"/>
            <a:ext cx="3859213" cy="385236"/>
          </a:xfrm>
          <a:prstGeom prst="rect">
            <a:avLst/>
          </a:prstGeom>
        </p:spPr>
        <p:txBody>
          <a:bodyPr vert="horz" lIns="104296" tIns="52148" rIns="104296" bIns="52148" rtlCol="0" anchor="ctr"/>
          <a:lstStyle>
            <a:defPPr/>
            <a:lvl1pPr algn="ctr" fontAlgn="auto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708133"/>
            <a:ext cx="2844800" cy="385236"/>
          </a:xfrm>
          <a:prstGeom prst="rect">
            <a:avLst/>
          </a:prstGeom>
        </p:spPr>
        <p:txBody>
          <a:bodyPr vert="horz" lIns="104296" tIns="52148" rIns="104296" bIns="52148" rtlCol="0" anchor="ctr"/>
          <a:lstStyle>
            <a:defPPr/>
            <a:lvl1pPr algn="r" fontAlgn="auto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198BC0-09E9-43C5-9493-18BE94883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</p:sldLayoutIdLst>
  <p:transition/>
  <p:timing/>
  <p:txStyles>
    <p:titleStyle>
      <a:defPPr/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2148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2965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444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592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153" indent="-260741" algn="l" defTabSz="10429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35" indent="-260741" algn="l" defTabSz="10429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117" indent="-260741" algn="l" defTabSz="10429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600" indent="-260741" algn="l" defTabSz="10429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82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65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47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29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12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894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376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859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8.xml" /><Relationship Id="rId3" Type="http://schemas.openxmlformats.org/officeDocument/2006/relationships/chart" Target="../charts/char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png" /><Relationship Id="rId3" Type="http://schemas.openxmlformats.org/officeDocument/2006/relationships/image" Target="../media/image2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png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Relationship Id="rId5" Type="http://schemas.openxmlformats.org/officeDocument/2006/relationships/image" Target="../media/image29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Relationship Id="rId5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2.pn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Relationship Id="rId6" Type="http://schemas.openxmlformats.org/officeDocument/2006/relationships/image" Target="../media/image35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6.jpeg" /><Relationship Id="rId3" Type="http://schemas.openxmlformats.org/officeDocument/2006/relationships/image" Target="../media/image12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37.jpeg" /><Relationship Id="rId4" Type="http://schemas.openxmlformats.org/officeDocument/2006/relationships/image" Target="../media/image12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8.jpeg" /><Relationship Id="rId3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0.png" /><Relationship Id="rId11" Type="http://schemas.openxmlformats.org/officeDocument/2006/relationships/image" Target="../media/image11.png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jpeg" /><Relationship Id="rId5" Type="http://schemas.openxmlformats.org/officeDocument/2006/relationships/image" Target="../media/image2.jpe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9.jpeg" /><Relationship Id="rId3" Type="http://schemas.openxmlformats.org/officeDocument/2006/relationships/image" Target="../media/image12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2.png" /><Relationship Id="rId4" Type="http://schemas.openxmlformats.org/officeDocument/2006/relationships/image" Target="../media/image40.jpeg" /><Relationship Id="rId5" Type="http://schemas.openxmlformats.org/officeDocument/2006/relationships/image" Target="../media/image4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png" /><Relationship Id="rId3" Type="http://schemas.openxmlformats.org/officeDocument/2006/relationships/image" Target="../media/image42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png" /><Relationship Id="rId3" Type="http://schemas.openxmlformats.org/officeDocument/2006/relationships/image" Target="../media/image43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png" /><Relationship Id="rId3" Type="http://schemas.openxmlformats.org/officeDocument/2006/relationships/image" Target="../media/image44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45.jpeg" /><Relationship Id="rId4" Type="http://schemas.openxmlformats.org/officeDocument/2006/relationships/image" Target="../media/image12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6.jpeg" /><Relationship Id="rId3" Type="http://schemas.openxmlformats.org/officeDocument/2006/relationships/image" Target="../media/image47.jpeg" /><Relationship Id="rId4" Type="http://schemas.openxmlformats.org/officeDocument/2006/relationships/image" Target="../media/image48.jpeg" /><Relationship Id="rId5" Type="http://schemas.openxmlformats.org/officeDocument/2006/relationships/image" Target="../media/image49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3.xml" /><Relationship Id="rId3" Type="http://schemas.openxmlformats.org/officeDocument/2006/relationships/image" Target="../media/image50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png" /><Relationship Id="rId3" Type="http://schemas.openxmlformats.org/officeDocument/2006/relationships/image" Target="../media/image1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png" /><Relationship Id="rId3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2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7.png" /><Relationship Id="rId3" Type="http://schemas.openxmlformats.org/officeDocument/2006/relationships/chart" Target="../charts/chart4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6.jpeg" /><Relationship Id="rId3" Type="http://schemas.openxmlformats.org/officeDocument/2006/relationships/image" Target="../media/image1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png" /><Relationship Id="rId3" Type="http://schemas.openxmlformats.org/officeDocument/2006/relationships/image" Target="../media/image17.png" /><Relationship Id="rId4" Type="http://schemas.openxmlformats.org/officeDocument/2006/relationships/chart" Target="../charts/chart5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51.jpeg" /><Relationship Id="rId4" Type="http://schemas.openxmlformats.org/officeDocument/2006/relationships/image" Target="../media/image12.png" /><Relationship Id="rId5" Type="http://schemas.openxmlformats.org/officeDocument/2006/relationships/image" Target="../media/image52.jpeg" /><Relationship Id="rId6" Type="http://schemas.openxmlformats.org/officeDocument/2006/relationships/image" Target="../media/image5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2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png" /><Relationship Id="rId3" Type="http://schemas.openxmlformats.org/officeDocument/2006/relationships/image" Target="../media/image1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2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2.png" /><Relationship Id="rId4" Type="http://schemas.openxmlformats.org/officeDocument/2006/relationships/chart" Target="../charts/chart1.xml" /><Relationship Id="rId5" Type="http://schemas.openxmlformats.org/officeDocument/2006/relationships/image" Target="../media/image16.png" /><Relationship Id="rId6" Type="http://schemas.openxmlformats.org/officeDocument/2006/relationships/image" Target="../media/image17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2.pn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Relationship Id="rId6" Type="http://schemas.openxmlformats.org/officeDocument/2006/relationships/image" Target="../media/image20.jpeg" /><Relationship Id="rId7" Type="http://schemas.openxmlformats.org/officeDocument/2006/relationships/image" Target="../media/image21.jpeg" /><Relationship Id="rId8" Type="http://schemas.openxmlformats.org/officeDocument/2006/relationships/image" Target="../media/image22.jpeg" /><Relationship Id="rId9" Type="http://schemas.openxmlformats.org/officeDocument/2006/relationships/image" Target="../media/image2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8939" y="803971"/>
            <a:ext cx="10237787" cy="496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96" tIns="52148" rIns="104296" bIns="52148"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ct val="0"/>
              </a:spcAft>
              <a:defRPr/>
            </a:pPr>
            <a:r>
              <a:rPr lang="ru-RU" sz="5500" cap="all" spc="-12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бюджет </a:t>
            </a:r>
            <a:endParaRPr lang="ru-RU" sz="5500" cap="all" spc="-125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eaLnBrk="1" fontAlgn="auto" hangingPunct="1">
              <a:spcAft>
                <a:spcPct val="0"/>
              </a:spcAft>
              <a:defRPr/>
            </a:pPr>
            <a:r>
              <a:rPr lang="ru-RU" sz="4000" cap="all" spc="-12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 2022 год</a:t>
            </a:r>
            <a:br>
              <a:rPr lang="ru-RU" sz="4000" cap="all" spc="-1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cap="all" spc="-12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 плановый   период   2023  и  2024  годов</a:t>
            </a:r>
            <a:endParaRPr lang="ru-RU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Picture 3" descr="C:\Users\domenike\Desktop\Для презентации\gerb_kislovod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7175" y="162469"/>
            <a:ext cx="1714500" cy="206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11450" y="5771841"/>
            <a:ext cx="9431338" cy="47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96" tIns="52148" rIns="104296" bIns="52148">
            <a:normAutofit fontScale="92500" lnSpcReduction="10000"/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smtClean="0">
                <a:latin typeface="Times New Roman" pitchFamily="18" charset="0"/>
                <a:cs typeface="Times New Roman" pitchFamily="18" charset="0"/>
              </a:rPr>
              <a:t>город-курорт </a:t>
            </a:r>
            <a:r>
              <a:rPr lang="ru-RU" sz="3500">
                <a:latin typeface="Times New Roman" pitchFamily="18" charset="0"/>
                <a:cs typeface="Times New Roman" pitchFamily="18" charset="0"/>
              </a:rPr>
              <a:t>Кисловодск  </a:t>
            </a:r>
            <a:endParaRPr lang="en-US" sz="350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 algn="r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ru-RU" sz="4900">
              <a:solidFill>
                <a:schemeClr val="accent2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08226" y="6284373"/>
            <a:ext cx="9845675" cy="89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622" tIns="57311" rIns="114622" bIns="57311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ts val="2413"/>
              </a:lnSpc>
              <a:spcBef>
                <a:spcPct val="50000"/>
              </a:spcBef>
              <a:buFontTx/>
              <a:buNone/>
            </a:pPr>
            <a:r>
              <a:rPr lang="ru-RU" altLang="ru-RU" sz="2100">
                <a:latin typeface="Times New Roman" pitchFamily="18" charset="0"/>
              </a:rPr>
              <a:t>Финансовое управление администрации города-курорта Кисловодска </a:t>
            </a:r>
          </a:p>
          <a:p>
            <a:pPr algn="r" eaLnBrk="1" hangingPunct="1">
              <a:lnSpc>
                <a:spcPts val="2413"/>
              </a:lnSpc>
              <a:spcBef>
                <a:spcPct val="50000"/>
              </a:spcBef>
              <a:buFontTx/>
              <a:buNone/>
            </a:pPr>
            <a:r>
              <a:rPr lang="ru-RU" altLang="ru-RU" sz="2100">
                <a:latin typeface="Times New Roman" pitchFamily="18" charset="0"/>
              </a:rPr>
              <a:t>2021 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1"/>
      <p:bldP spid="7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75406" y="172352"/>
            <a:ext cx="12115007" cy="597757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3200" b="1" i="1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Arial"/>
              </a:rPr>
              <a:t>Функциональная структура расходов на 2022 год</a:t>
            </a:r>
          </a:p>
        </p:txBody>
      </p:sp>
      <p:graphicFrame>
        <p:nvGraphicFramePr>
          <p:cNvPr id="6" name="Объект 2"/>
          <p:cNvGraphicFramePr/>
          <p:nvPr>
            <p:extLst>
              <p:ext uri="{D42A27DB-BD31-4B8C-83A1-F6EECF244321}">
                <p14:modId xmlns="" xmlns:p14="http://schemas.microsoft.com/office/powerpoint/2010/main" val="1194873195"/>
              </p:ext>
            </p:extLst>
          </p:nvPr>
        </p:nvGraphicFramePr>
        <p:xfrm>
          <a:off x="-203994" y="951706"/>
          <a:ext cx="12928600" cy="616539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20" y="6817534"/>
            <a:ext cx="55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b="1" smtClean="0"/>
              <a:t>7</a:t>
            </a:r>
            <a:endParaRPr lang="ru-RU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7" descr="C:\Users\domenike\Desktop\Для презентации\43642527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68188" y="829096"/>
            <a:ext cx="1905000" cy="145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2225" y="-159956"/>
            <a:ext cx="12190413" cy="597757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3200" b="1" i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Расходы на реализацию муниципальных программ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1378262" y="6820047"/>
            <a:ext cx="8822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/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Млн. руб</a:t>
            </a:r>
            <a:endParaRPr lang="ru-RU" altLang="ru-RU" sz="140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6751736"/>
              </p:ext>
            </p:extLst>
          </p:nvPr>
        </p:nvGraphicFramePr>
        <p:xfrm>
          <a:off x="1066005" y="431419"/>
          <a:ext cx="10284387" cy="6879881"/>
        </p:xfrm>
        <a:graphic>
          <a:graphicData uri="http://schemas.openxmlformats.org/drawingml/2006/table">
            <a:tbl>
              <a:tblPr/>
              <a:tblGrid>
                <a:gridCol w="63521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78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27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07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09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66833">
                <a:tc rowSpan="2"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58" marR="392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258" marR="392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258" marR="392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период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258" marR="392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258" marR="392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58" marR="392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43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бюджета, всего, млн. рублей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58" marR="392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6 953,20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3 451,1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2 842,7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2 908,4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881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258" marR="392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411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муниципальных программ всего, млн. рублей, из них: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58" marR="392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6 651,4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3136,0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2 529,1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2 563,7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9902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образования»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2 520,8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1 139,2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1 046,4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1 047,4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3474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жилищно-коммунального хозяйства»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1896,8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484,5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273,7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265,3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6516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1004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культуры»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85,4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829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1004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«Социальная поддержка граждан»</a:t>
                      </a:r>
                    </a:p>
                  </a:txBody>
                  <a:tcPr marL="39258" marR="392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1 041,8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1 023,1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1 065,1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1 106,6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776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1004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спорта» </a:t>
                      </a:r>
                    </a:p>
                  </a:txBody>
                  <a:tcPr marL="39258" marR="392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552,2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347,6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96646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1004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общественной безопасности и защита населения и территорий от чрезвычайных ситуаций»</a:t>
                      </a:r>
                    </a:p>
                  </a:txBody>
                  <a:tcPr marL="39258" marR="392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38,7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36,8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36,8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776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1004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транспортной системы и обеспечение безопасности дорожного движения»</a:t>
                      </a:r>
                    </a:p>
                  </a:txBody>
                  <a:tcPr marL="39258" marR="392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290,1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</a:p>
                  </a:txBody>
                  <a:tcPr marL="39258" marR="3925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2867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1004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«Экономическое развитие»</a:t>
                      </a:r>
                    </a:p>
                  </a:txBody>
                  <a:tcPr marL="34638" marR="346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</a:p>
                  </a:txBody>
                  <a:tcPr marL="34638" marR="3463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</a:p>
                  </a:txBody>
                  <a:tcPr marL="34638" marR="3463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</a:p>
                  </a:txBody>
                  <a:tcPr marL="34638" marR="3463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</a:p>
                  </a:txBody>
                  <a:tcPr marL="34638" marR="3463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55982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1004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туристско-рекреационного комплекса»</a:t>
                      </a:r>
                    </a:p>
                  </a:txBody>
                  <a:tcPr marL="34638" marR="346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137,6</a:t>
                      </a:r>
                    </a:p>
                  </a:txBody>
                  <a:tcPr marL="34638" marR="3463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34638" marR="3463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34638" marR="3463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34638" marR="3463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55982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1004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комфортной городской среды на территории города-курорта Кисловодска»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cs typeface="Arial"/>
                      </a:endParaRPr>
                    </a:p>
                  </a:txBody>
                  <a:tcPr marL="34638" marR="346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66,6</a:t>
                      </a:r>
                    </a:p>
                  </a:txBody>
                  <a:tcPr marL="34638" marR="3463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4638" marR="3463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4638" marR="3463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4638" marR="3463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32867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«Сохранение ценных архитектурных объектов»</a:t>
                      </a:r>
                    </a:p>
                  </a:txBody>
                  <a:tcPr marL="34638" marR="346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</a:p>
                  </a:txBody>
                  <a:tcPr marL="34638" marR="3463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</a:p>
                  </a:txBody>
                  <a:tcPr marL="34638" marR="3463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</a:p>
                  </a:txBody>
                  <a:tcPr marL="34638" marR="3463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</a:p>
                  </a:txBody>
                  <a:tcPr marL="34638" marR="3463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32867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Экология города-курорта Кисловодска»</a:t>
                      </a:r>
                    </a:p>
                  </a:txBody>
                  <a:tcPr marL="34638" marR="346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4638" marR="3463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34638" marR="3463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34638" marR="3463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34638" marR="3463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9718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расходов  бюджета на реализацию муниципальных программ города-курорта Кисловодска в общем объёме расходов  бюджета города-курорта Кисловодска, процентов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0" marR="870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</a:p>
                  </a:txBody>
                  <a:tcPr marL="87060" marR="870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</a:p>
                  </a:txBody>
                  <a:tcPr marL="87060" marR="870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88,9</a:t>
                      </a:r>
                    </a:p>
                  </a:txBody>
                  <a:tcPr marL="87060" marR="870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88,1</a:t>
                      </a:r>
                    </a:p>
                  </a:txBody>
                  <a:tcPr marL="87060" marR="870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20" y="6817534"/>
            <a:ext cx="55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b="1" smtClean="0"/>
              <a:t>8</a:t>
            </a:r>
            <a:endParaRPr lang="ru-RU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-48650" y="0"/>
            <a:ext cx="12190413" cy="967089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2800" b="1" i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Муниципальная </a:t>
            </a:r>
            <a:r>
              <a:rPr lang="ru-RU" sz="2800" b="1" i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программа «Развитие </a:t>
            </a:r>
            <a:r>
              <a:rPr lang="ru-RU" sz="2800" b="1" i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образования» на 2022 год</a:t>
            </a:r>
          </a:p>
        </p:txBody>
      </p:sp>
      <p:pic>
        <p:nvPicPr>
          <p:cNvPr id="6" name="Picture 7" descr="C:\Users\domenike\Desktop\Для презентации\43642527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5413" y="661261"/>
            <a:ext cx="1905000" cy="145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4" name="AutoShape 4"/>
          <p:cNvSpPr>
            <a:spLocks noChangeArrowheads="1"/>
          </p:cNvSpPr>
          <p:nvPr/>
        </p:nvSpPr>
        <p:spPr bwMode="auto">
          <a:xfrm>
            <a:off x="271969" y="1103971"/>
            <a:ext cx="9932195" cy="988029"/>
          </a:xfrm>
          <a:prstGeom prst="flowChartAlternateProcess">
            <a:avLst/>
          </a:prstGeom>
          <a:noFill/>
          <a:ln w="57150">
            <a:solidFill>
              <a:srgbClr val="0070C0"/>
            </a:solidFill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>
            <a:defPPr/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1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b="1">
                <a:latin typeface="Arial" pitchFamily="34" charset="0"/>
              </a:rPr>
              <a:t>Целью муниципальной программы является: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>
                <a:latin typeface="Arial" pitchFamily="34" charset="0"/>
              </a:rPr>
              <a:t>повышение эффективности, доступности качественного </a:t>
            </a:r>
            <a:r>
              <a:rPr lang="ru-RU" altLang="ru-RU" sz="2100" smtClean="0">
                <a:latin typeface="Arial" pitchFamily="34" charset="0"/>
              </a:rPr>
              <a:t>образования</a:t>
            </a:r>
            <a:endParaRPr lang="ru-RU" altLang="ru-RU" sz="21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100">
              <a:latin typeface="Arial" pitchFamily="34" charset="0"/>
            </a:endParaRPr>
          </a:p>
        </p:txBody>
      </p:sp>
      <p:pic>
        <p:nvPicPr>
          <p:cNvPr id="15395" name="Picture 2" descr="6 этапов в Эффективной работе Ребенока на Домашнем Обучен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20" r="13873"/>
          <a:stretch>
            <a:fillRect/>
          </a:stretch>
        </p:blipFill>
        <p:spPr bwMode="auto">
          <a:xfrm>
            <a:off x="6186483" y="2628106"/>
            <a:ext cx="5943600" cy="355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oup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8183953"/>
              </p:ext>
            </p:extLst>
          </p:nvPr>
        </p:nvGraphicFramePr>
        <p:xfrm>
          <a:off x="517487" y="2549357"/>
          <a:ext cx="5521018" cy="4452843"/>
        </p:xfrm>
        <a:graphic>
          <a:graphicData uri="http://schemas.openxmlformats.org/drawingml/2006/table">
            <a:tbl>
              <a:tblPr/>
              <a:tblGrid>
                <a:gridCol w="269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265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52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528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№</a:t>
                      </a:r>
                    </a:p>
                  </a:txBody>
                  <a:tcPr marL="121916" marR="121916" marT="48253" marB="482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</a:gradFill>
                  </a:tcPr>
                </a:tc>
                <a:tc gridSpan="2"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в том числе по подпрограммам</a:t>
                      </a:r>
                    </a:p>
                  </a:txBody>
                  <a:tcPr marL="121916" marR="121916" marT="48253" marB="48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6281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1916" marR="121916" marT="48253" marB="482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Развитие дошкольного, общего и дополнительного образования</a:t>
                      </a:r>
                    </a:p>
                  </a:txBody>
                  <a:tcPr marL="121916" marR="121916" marT="48253" marB="48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1 081,4</a:t>
                      </a:r>
                    </a:p>
                  </a:txBody>
                  <a:tcPr marL="121916" marR="121916" marT="48253" marB="48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1589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121916" marR="121916" marT="48253" marB="482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Государственная поддержка детей-сирот и детей, оставшихся без попечения родителей</a:t>
                      </a:r>
                    </a:p>
                  </a:txBody>
                  <a:tcPr marL="121916" marR="121916" marT="48253" marB="48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25,5</a:t>
                      </a:r>
                    </a:p>
                  </a:txBody>
                  <a:tcPr marL="121916" marR="121916" marT="48253" marB="48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733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1916" marR="121916" marT="48253" marB="482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Молодёжная политика</a:t>
                      </a:r>
                    </a:p>
                  </a:txBody>
                  <a:tcPr marL="121916" marR="121916" marT="48253" marB="48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2,9</a:t>
                      </a:r>
                    </a:p>
                  </a:txBody>
                  <a:tcPr marL="121916" marR="121916" marT="48253" marB="48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103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121916" marR="121916" marT="48253" marB="482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Обеспечение реализации муниципальной программы «Развитие образования» и общепрограммные мероприятия</a:t>
                      </a:r>
                    </a:p>
                  </a:txBody>
                  <a:tcPr marL="121916" marR="121916" marT="48253" marB="48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29,4</a:t>
                      </a:r>
                    </a:p>
                  </a:txBody>
                  <a:tcPr marL="121916" marR="121916" marT="48253" marB="48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1916" marR="121916" marT="48253" marB="482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Итого:</a:t>
                      </a:r>
                    </a:p>
                  </a:txBody>
                  <a:tcPr marL="121916" marR="121916" marT="48253" marB="48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1 139,2</a:t>
                      </a:r>
                    </a:p>
                  </a:txBody>
                  <a:tcPr marL="121916" marR="121916" marT="48253" marB="48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20" y="6817534"/>
            <a:ext cx="55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b="1" smtClean="0"/>
              <a:t>9</a:t>
            </a:r>
            <a:endParaRPr lang="ru-RU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005" y="1820902"/>
            <a:ext cx="579040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Таблиц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2376" y="1846365"/>
            <a:ext cx="5676900" cy="379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048001" y="6346345"/>
            <a:ext cx="6092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</a:lstStyle>
          <a:p>
            <a:pPr algn="ctr"/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стоимость 89,5 млн.рублей</a:t>
            </a:r>
            <a:endParaRPr lang="ru-RU" altLang="ru-RU" sz="2400" b="1" i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457" y="1"/>
            <a:ext cx="12190413" cy="1397976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2800" b="1" i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Реконструкция и восстановление здания средней общеобразовательной школы № 1 города-курорта Кисловодска, ул. Богдана Хмельницкого, 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20" y="6817534"/>
            <a:ext cx="55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b="1" smtClean="0"/>
              <a:t>10</a:t>
            </a:r>
            <a:endParaRPr lang="ru-RU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561805" y="5826869"/>
            <a:ext cx="6092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</a:lstStyle>
          <a:p>
            <a:pPr/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Проектная  </a:t>
            </a: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стоимость  288,7 млн.рублей</a:t>
            </a:r>
            <a:endParaRPr lang="ru-RU" altLang="ru-RU" sz="24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C:\Users\domenike\Desktop\Для презентации\43642527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5805" y="4173765"/>
            <a:ext cx="1905000" cy="145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89" y="1368426"/>
            <a:ext cx="5216525" cy="257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0076" y="1391875"/>
            <a:ext cx="5521325" cy="254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425" y="4312970"/>
            <a:ext cx="5195888" cy="264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978" y="0"/>
            <a:ext cx="12190413" cy="1090200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3200" b="1" i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Строительство детского сада-яслей на 280 мест </a:t>
            </a:r>
            <a:br>
              <a:rPr lang="ru-RU" sz="3200" b="1" i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</a:br>
            <a:r>
              <a:rPr lang="ru-RU" sz="3200" b="1" i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в городе-курорте </a:t>
            </a:r>
            <a:r>
              <a:rPr lang="ru-RU" sz="3200" b="1" i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Кисловодске</a:t>
            </a:r>
            <a:endParaRPr lang="ru-RU" sz="3200" b="1" i="1">
              <a:ln w="127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20" y="6878415"/>
            <a:ext cx="55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b="1" smtClean="0"/>
              <a:t>1</a:t>
            </a:r>
            <a:r>
              <a:rPr lang="ru-RU" b="1" smtClean="0"/>
              <a:t>1</a:t>
            </a:r>
            <a:endParaRPr lang="ru-RU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414" y="1448823"/>
            <a:ext cx="5348287" cy="265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9213" y="1448823"/>
            <a:ext cx="5486400" cy="263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414" y="4250996"/>
            <a:ext cx="5348287" cy="253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04168" y="5707427"/>
            <a:ext cx="6092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</a:lstStyle>
          <a:p>
            <a:pPr/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стоимость  1 050,9 млн.рублей</a:t>
            </a:r>
            <a:endParaRPr lang="ru-RU" altLang="ru-RU" sz="24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C:\Users\domenike\Desktop\Для презентации\43642527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8006" y="4298459"/>
            <a:ext cx="1905000" cy="145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-23358" y="838"/>
            <a:ext cx="12190413" cy="1090200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3200" b="1" i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Строительство средней общеобразовательной школы  на 1000 мест </a:t>
            </a:r>
            <a:r>
              <a:rPr lang="ru-RU" sz="3200" b="1" i="1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в </a:t>
            </a:r>
            <a:r>
              <a:rPr lang="ru-RU" sz="3200" b="1" i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городе-курорте Кисловодске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20" y="6817534"/>
            <a:ext cx="55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b="1" smtClean="0"/>
              <a:t>1</a:t>
            </a:r>
            <a:r>
              <a:rPr lang="ru-RU" b="1" smtClean="0"/>
              <a:t>2</a:t>
            </a:r>
            <a:endParaRPr lang="ru-RU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866606" y="5915359"/>
            <a:ext cx="6092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</a:lstStyle>
          <a:p>
            <a:pPr/>
            <a:r>
              <a:rPr lang="ru-RU" altLang="ru-RU" sz="2400" b="1" i="1" smtClean="0"/>
              <a:t>Проектная </a:t>
            </a:r>
            <a:r>
              <a:rPr lang="ru-RU" altLang="ru-RU" sz="2400" b="1" i="1"/>
              <a:t>стоимость-  263,2  млн. руб.</a:t>
            </a:r>
          </a:p>
        </p:txBody>
      </p:sp>
      <p:pic>
        <p:nvPicPr>
          <p:cNvPr id="11" name="Picture 7" descr="C:\Users\domenike\Desktop\Для презентации\43642527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8902" y="4228306"/>
            <a:ext cx="1905000" cy="145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35"/>
          <p:cNvPicPr>
            <a:picLocks noChangeAspect="1"/>
          </p:cNvPicPr>
          <p:nvPr/>
        </p:nvPicPr>
        <p:blipFill>
          <a:blip r:embed="rId4">
            <a:lum bright="6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214" y="1177483"/>
            <a:ext cx="5292725" cy="273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33"/>
          <p:cNvPicPr>
            <a:picLocks noChangeAspect="1"/>
          </p:cNvPicPr>
          <p:nvPr/>
        </p:nvPicPr>
        <p:blipFill>
          <a:blip r:embed="rId5">
            <a:lum bright="12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214" y="4023203"/>
            <a:ext cx="5351463" cy="298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34"/>
          <p:cNvPicPr>
            <a:picLocks noChangeAspect="1"/>
          </p:cNvPicPr>
          <p:nvPr/>
        </p:nvPicPr>
        <p:blipFill>
          <a:blip r:embed="rId6">
            <a:lum bright="10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8563" y="1157384"/>
            <a:ext cx="5268912" cy="275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" y="838"/>
            <a:ext cx="12190413" cy="1090200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3200" b="1" i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Строительство здания хореографической школы в городе-курорте Кисловодске.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907444"/>
            <a:ext cx="55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b="1" smtClean="0"/>
              <a:t>13</a:t>
            </a:r>
            <a:endParaRPr lang="ru-RU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1"/>
            <a:ext cx="12190413" cy="967089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2800" b="1" i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Муниципальная программа «Экономическое развитие» на 2022 </a:t>
            </a:r>
            <a:r>
              <a:rPr lang="ru-RU" sz="2800" b="1" i="1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год</a:t>
            </a:r>
            <a:endParaRPr lang="ru-RU" sz="2800" b="1" i="1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19580" y="982833"/>
            <a:ext cx="11423650" cy="1854156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>
            <a:defPPr/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" pitchFamily="34" charset="0"/>
              </a:rPr>
              <a:t>Целью муниципальной программы является: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itchFamily="34" charset="0"/>
              </a:rPr>
              <a:t>обеспечение устойчивого социально-экономического развития;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itchFamily="34" charset="0"/>
              </a:rPr>
              <a:t>создание благоприятных условий для ведения бизнеса; формирование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itchFamily="34" charset="0"/>
              </a:rPr>
              <a:t>положительного имиджа, улучшение инвестиционной привлекательности;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itchFamily="34" charset="0"/>
              </a:rPr>
              <a:t>снижение уровня коррупции</a:t>
            </a:r>
            <a:endParaRPr lang="ru-RU" altLang="ru-RU" sz="2800">
              <a:latin typeface="Arial" pitchFamily="34" charset="0"/>
            </a:endParaRPr>
          </a:p>
        </p:txBody>
      </p:sp>
      <p:pic>
        <p:nvPicPr>
          <p:cNvPr id="20507" name="Picture 27" descr="Малый бизнес попросил у Правительства РФ кредитные канику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7606" y="3085306"/>
            <a:ext cx="5395624" cy="3939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oup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3847135"/>
              </p:ext>
            </p:extLst>
          </p:nvPr>
        </p:nvGraphicFramePr>
        <p:xfrm>
          <a:off x="151606" y="3237706"/>
          <a:ext cx="5779799" cy="3581400"/>
        </p:xfrm>
        <a:graphic>
          <a:graphicData uri="http://schemas.openxmlformats.org/drawingml/2006/table">
            <a:tbl>
              <a:tblPr/>
              <a:tblGrid>
                <a:gridCol w="3032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935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30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5411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23" marR="121923" marT="48294" marB="48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по подпрограммам</a:t>
                      </a:r>
                    </a:p>
                  </a:txBody>
                  <a:tcPr marL="121923" marR="121923" marT="48294" marB="48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3219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3" marR="121923" marT="48294" marB="48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Развитие малого и среднего предпринимательства</a:t>
                      </a:r>
                    </a:p>
                  </a:txBody>
                  <a:tcPr marL="121923" marR="121923" marT="48294" marB="48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21923" marR="121923" marT="48294" marB="48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8204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3" marR="121923" marT="48294" marB="48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реализации  программы «Экономическое развитие» , «Поддержка социально ориентированных некоммерческих организаций»</a:t>
                      </a:r>
                    </a:p>
                  </a:txBody>
                  <a:tcPr marL="121923" marR="121923" marT="48294" marB="48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121923" marR="121923" marT="48294" marB="48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073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3" marR="121923" marT="48294" marB="48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121923" marR="121923" marT="48294" marB="48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defRPr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</a:p>
                  </a:txBody>
                  <a:tcPr marL="121923" marR="121923" marT="48294" marB="48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7" descr="C:\Users\domenike\Desktop\Для презентации\43642527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0095" y="1182987"/>
            <a:ext cx="1905000" cy="145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20" y="6817534"/>
            <a:ext cx="55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b="1" smtClean="0"/>
              <a:t>1</a:t>
            </a:r>
            <a:r>
              <a:rPr lang="ru-RU" b="1" smtClean="0"/>
              <a:t>4</a:t>
            </a:r>
            <a:endParaRPr lang="ru-RU" b="1"/>
          </a:p>
        </p:txBody>
      </p:sp>
    </p:spTree>
    <p:extLst>
      <p:ext uri="{BB962C8B-B14F-4D97-AF65-F5344CB8AC3E}">
        <p14:creationId xmlns="" xmlns:p14="http://schemas.microsoft.com/office/powerpoint/2010/main" val="1814749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" name="Group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7996409"/>
              </p:ext>
            </p:extLst>
          </p:nvPr>
        </p:nvGraphicFramePr>
        <p:xfrm>
          <a:off x="385256" y="3137195"/>
          <a:ext cx="5810892" cy="3986711"/>
        </p:xfrm>
        <a:graphic>
          <a:graphicData uri="http://schemas.openxmlformats.org/drawingml/2006/table">
            <a:tbl>
              <a:tblPr/>
              <a:tblGrid>
                <a:gridCol w="269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36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55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7909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13" marR="121913" marT="48272" marB="482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 gridSpan="2"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по подпрограммам</a:t>
                      </a:r>
                    </a:p>
                  </a:txBody>
                  <a:tcPr marL="121913" marR="121913" marT="48272" marB="482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 h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802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13" marR="121913" marT="48272" marB="482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Безопасный город Кисловодск</a:t>
                      </a:r>
                    </a:p>
                  </a:txBody>
                  <a:tcPr marL="121913" marR="121913" marT="48272" marB="482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121913" marR="121913" marT="48272" marB="482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349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13" marR="121913" marT="48272" marB="482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терроризма, экстремистской деятельности и укрепление межнациональной и межконфессиональной культуры общения</a:t>
                      </a:r>
                    </a:p>
                  </a:txBody>
                  <a:tcPr marL="121913" marR="121913" marT="48272" marB="482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121913" marR="121913" marT="48272" marB="482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4016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13" marR="121913" marT="48272" marB="482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реализации муниципальной программы </a:t>
                      </a:r>
                    </a:p>
                  </a:txBody>
                  <a:tcPr marL="121913" marR="121913" marT="48272" marB="482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</a:p>
                  </a:txBody>
                  <a:tcPr marL="121913" marR="121913" marT="48272" marB="482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906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3" marR="121913" marT="48272" marB="482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безнадзорности и правонарушений несовершеннолетних, наркомании, алкоголизма, иных социально-негативных последствий</a:t>
                      </a:r>
                    </a:p>
                  </a:txBody>
                  <a:tcPr marL="121913" marR="121913" marT="48272" marB="482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21913" marR="121913" marT="48272" marB="482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664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3" marR="121913" marT="48272" marB="482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121913" marR="121913" marT="48272" marB="482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38,7</a:t>
                      </a:r>
                    </a:p>
                  </a:txBody>
                  <a:tcPr marL="121913" marR="121913" marT="48272" marB="482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" y="0"/>
            <a:ext cx="12190413" cy="1397976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2800" b="1" i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Муниципальная программа  «Обеспечение общественной безопасности  и защита населения и территорий от чрезвычайных ситуаций» на 2022 </a:t>
            </a:r>
            <a:r>
              <a:rPr lang="ru-RU" sz="2800" b="1" i="1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год</a:t>
            </a:r>
            <a:endParaRPr lang="ru-RU" sz="2800" b="1" i="1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/>
            </a:endParaRPr>
          </a:p>
        </p:txBody>
      </p:sp>
      <p:pic>
        <p:nvPicPr>
          <p:cNvPr id="21535" name="Picture 31" descr="За безопасностью в Кисловодске будут следить 276 камер видеонаблюдения,  Кисловодск — КМВСИ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3946" y="3058439"/>
            <a:ext cx="5257800" cy="3848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04006" y="1561306"/>
            <a:ext cx="9236759" cy="1260323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>
            <a:defPPr/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" pitchFamily="34" charset="0"/>
              </a:rPr>
              <a:t>Целью муниципальной программы является: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itchFamily="34" charset="0"/>
              </a:rPr>
              <a:t>комплексное обеспечение безопасности </a:t>
            </a:r>
            <a:r>
              <a:rPr lang="ru-RU" altLang="ru-RU" sz="2400" smtClean="0">
                <a:latin typeface="Arial" pitchFamily="34" charset="0"/>
              </a:rPr>
              <a:t>населения </a:t>
            </a:r>
            <a:r>
              <a:rPr lang="ru-RU" altLang="ru-RU" sz="2400">
                <a:latin typeface="Arial" pitchFamily="34" charset="0"/>
              </a:rPr>
              <a:t>и </a:t>
            </a:r>
            <a:r>
              <a:rPr lang="ru-RU" altLang="ru-RU" sz="2400" smtClean="0">
                <a:latin typeface="Arial" pitchFamily="34" charset="0"/>
              </a:rPr>
              <a:t>объектов</a:t>
            </a:r>
            <a:endParaRPr lang="ru-RU" altLang="ru-RU" sz="2400">
              <a:latin typeface="Arial" pitchFamily="34" charset="0"/>
            </a:endParaRPr>
          </a:p>
        </p:txBody>
      </p:sp>
      <p:pic>
        <p:nvPicPr>
          <p:cNvPr id="6" name="Picture 7" descr="C:\Users\domenike\Desktop\Для презентации\43642527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1793" y="1367782"/>
            <a:ext cx="1905000" cy="145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20" y="6817534"/>
            <a:ext cx="55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b="1" smtClean="0"/>
              <a:t>15</a:t>
            </a:r>
            <a:endParaRPr lang="ru-RU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-79559"/>
            <a:ext cx="12190413" cy="1397976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2800" b="1" i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Муниципальная программа «Развитие транспортной системы и обеспечение безопасности дорожного движения» на </a:t>
            </a:r>
            <a:r>
              <a:rPr lang="ru-RU" sz="2800" b="1" i="1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2022 год</a:t>
            </a:r>
            <a:endParaRPr lang="ru-RU" sz="2800" b="1" i="1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51607" y="1206796"/>
            <a:ext cx="11887200" cy="112472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>
            <a:defPPr/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" pitchFamily="34" charset="0"/>
              </a:rPr>
              <a:t>Целью муниципальной программы </a:t>
            </a:r>
            <a:r>
              <a:rPr lang="ru-RU" altLang="ru-RU" sz="2400" b="1" smtClean="0">
                <a:latin typeface="Arial" pitchFamily="34" charset="0"/>
              </a:rPr>
              <a:t>является: </a:t>
            </a:r>
            <a:r>
              <a:rPr lang="ru-RU" altLang="ru-RU" sz="2400" smtClean="0">
                <a:latin typeface="Arial" pitchFamily="34" charset="0"/>
              </a:rPr>
              <a:t>повышение комплексной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smtClean="0">
                <a:latin typeface="Arial" pitchFamily="34" charset="0"/>
              </a:rPr>
              <a:t>безопасности </a:t>
            </a:r>
            <a:r>
              <a:rPr lang="ru-RU" altLang="ru-RU" sz="2400">
                <a:latin typeface="Arial" pitchFamily="34" charset="0"/>
              </a:rPr>
              <a:t>и </a:t>
            </a:r>
            <a:r>
              <a:rPr lang="ru-RU" altLang="ru-RU" sz="2400" smtClean="0">
                <a:latin typeface="Arial" pitchFamily="34" charset="0"/>
              </a:rPr>
              <a:t>устойчивости транспортной </a:t>
            </a:r>
            <a:r>
              <a:rPr lang="ru-RU" altLang="ru-RU" sz="2400">
                <a:latin typeface="Arial" pitchFamily="34" charset="0"/>
              </a:rPr>
              <a:t>системы города-курорта Кисловодска </a:t>
            </a:r>
          </a:p>
        </p:txBody>
      </p:sp>
      <p:pic>
        <p:nvPicPr>
          <p:cNvPr id="22554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0784" y="2628106"/>
            <a:ext cx="5802504" cy="438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oup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3848337"/>
              </p:ext>
            </p:extLst>
          </p:nvPr>
        </p:nvGraphicFramePr>
        <p:xfrm>
          <a:off x="608806" y="2628106"/>
          <a:ext cx="5410199" cy="4495801"/>
        </p:xfrm>
        <a:graphic>
          <a:graphicData uri="http://schemas.openxmlformats.org/drawingml/2006/table">
            <a:tbl>
              <a:tblPr/>
              <a:tblGrid>
                <a:gridCol w="31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053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17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27476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892" marR="121892" marT="48260" marB="482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 gridSpan="2"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по подпрограммам</a:t>
                      </a:r>
                    </a:p>
                  </a:txBody>
                  <a:tcPr marL="121892" marR="121892" marT="48260" marB="482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 h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988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892" marR="121892" marT="48260" marB="482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и обеспечение безопасности дорожного движения</a:t>
                      </a:r>
                    </a:p>
                  </a:txBody>
                  <a:tcPr marL="121892" marR="121892" marT="48260" marB="482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</a:p>
                  </a:txBody>
                  <a:tcPr marL="121892" marR="121892" marT="48260" marB="482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90966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892" marR="121892" marT="48260" marB="482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реализации программы «Развитие транспортной системы и обеспечение безопасности дорожного движения»</a:t>
                      </a:r>
                    </a:p>
                  </a:txBody>
                  <a:tcPr marL="121892" marR="121892" marT="48260" marB="482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121892" marR="121892" marT="48260" marB="482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7476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92" marR="121892" marT="48260" marB="482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121892" marR="121892" marT="48260" marB="482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</a:p>
                  </a:txBody>
                  <a:tcPr marL="121892" marR="121892" marT="48260" marB="482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7" descr="C:\Users\domenike\Desktop\Для презентации\43642527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50904" y="1042232"/>
            <a:ext cx="1905000" cy="145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20" y="6817534"/>
            <a:ext cx="55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b="1" smtClean="0"/>
              <a:t>16</a:t>
            </a:r>
            <a:endParaRPr lang="ru-RU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Picture 16" descr="C:\Users\admin1\Desktop\image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5413" y="4760177"/>
            <a:ext cx="2309812" cy="236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C:\Users\admin1\Desktop\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4226" y="5162163"/>
            <a:ext cx="1654175" cy="169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C:\Users\domenike\Desktop\Для презентации\1588413552_2-p-foni-s-multyashnimi-oblakami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3449"/>
            <a:ext cx="12214225" cy="720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domenike\Desktop\Для презентации\gerb_kislovod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7813" y="164144"/>
            <a:ext cx="1643062" cy="201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2375" y="982209"/>
            <a:ext cx="7059493" cy="597757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>
              <a:defRPr/>
            </a:pPr>
            <a:r>
              <a:rPr lang="ru-RU" sz="3200" b="1" i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Bookman Old Style" pitchFamily="18" charset="0"/>
                <a:cs typeface="Arial"/>
              </a:rPr>
              <a:t>города-курорта Кисловодска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7670" y="351528"/>
            <a:ext cx="4505523" cy="597757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>
              <a:defRPr/>
            </a:pPr>
            <a:r>
              <a:rPr lang="ru-RU" sz="3200" b="1" i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Bookman Old Style" pitchFamily="18" charset="0"/>
                <a:cs typeface="Arial"/>
              </a:rPr>
              <a:t>Проект бюджета</a:t>
            </a:r>
          </a:p>
        </p:txBody>
      </p:sp>
      <p:pic>
        <p:nvPicPr>
          <p:cNvPr id="4112" name="Picture 16" descr="C:\Users\admin1\Desktop\image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638" y="4021530"/>
            <a:ext cx="3130550" cy="320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C:\Users\admin1\Desktop\image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589" y="3765264"/>
            <a:ext cx="2084387" cy="213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 descr="C:\Users\admin1\Desktop\image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9326" y="2795474"/>
            <a:ext cx="2760663" cy="282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2" descr="C:\Users\admin1\Desktop\тми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2434537">
            <a:off x="1357313" y="5388281"/>
            <a:ext cx="1611312" cy="120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4" descr="C:\Users\admin1\Desktop\оранжевый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2381334">
            <a:off x="5721351" y="4607759"/>
            <a:ext cx="1598613" cy="12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2" descr="C:\Users\admin1\Desktop\тми1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2434537">
            <a:off x="9821863" y="3577671"/>
            <a:ext cx="2622550" cy="19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 descr="C:\Users\admin1\Desktop\121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2370154">
            <a:off x="4359275" y="1993177"/>
            <a:ext cx="3341688" cy="250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domenike\Desktop\Для презентации\121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2380425">
            <a:off x="3038476" y="2969668"/>
            <a:ext cx="3249613" cy="243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5" descr="C:\Users\admin1\Desktop\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0463" y="2758626"/>
            <a:ext cx="4049712" cy="414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4" descr="C:\Users\admin1\Desktop\оранжевый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2381334">
            <a:off x="-174625" y="3343179"/>
            <a:ext cx="2989263" cy="224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C:\Users\admin1\Desktop\image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6913" y="5364831"/>
            <a:ext cx="1828800" cy="187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 descr="C:\Users\admin1\Desktop\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7488" y="4756828"/>
            <a:ext cx="2365375" cy="242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/>
          <p:nvPr/>
        </p:nvSpPr>
        <p:spPr>
          <a:xfrm>
            <a:off x="1" y="838"/>
            <a:ext cx="12190413" cy="874756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2500" b="1" i="1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Муниципальная программа «</a:t>
            </a:r>
            <a:r>
              <a:rPr lang="ru-RU" sz="2500" b="1" i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Развитие </a:t>
            </a:r>
            <a:r>
              <a:rPr lang="ru-RU" sz="2500" b="1" i="1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жилищно-коммунального </a:t>
            </a:r>
            <a:r>
              <a:rPr lang="ru-RU" sz="2500" b="1" i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хозяйства» на 2022 </a:t>
            </a:r>
            <a:r>
              <a:rPr lang="ru-RU" sz="2500" b="1" i="1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год</a:t>
            </a:r>
            <a:endParaRPr lang="ru-RU" sz="2500" b="1" i="1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78064" y="986033"/>
            <a:ext cx="11201400" cy="149572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>
            <a:defPPr/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" pitchFamily="34" charset="0"/>
              </a:rPr>
              <a:t>Целью муниципальной программы является: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itchFamily="34" charset="0"/>
              </a:rPr>
              <a:t>создание условий для приведения жилищно-коммунальной инфраструктуры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itchFamily="34" charset="0"/>
              </a:rPr>
              <a:t>в соответствие со стандартами качества, обеспечивающими комфортные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itchFamily="34" charset="0"/>
              </a:rPr>
              <a:t>условия проживания </a:t>
            </a:r>
          </a:p>
        </p:txBody>
      </p:sp>
      <p:graphicFrame>
        <p:nvGraphicFramePr>
          <p:cNvPr id="8" name="Group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2788015"/>
              </p:ext>
            </p:extLst>
          </p:nvPr>
        </p:nvGraphicFramePr>
        <p:xfrm>
          <a:off x="435050" y="2699086"/>
          <a:ext cx="5638800" cy="4304508"/>
        </p:xfrm>
        <a:graphic>
          <a:graphicData uri="http://schemas.openxmlformats.org/drawingml/2006/table">
            <a:tbl>
              <a:tblPr/>
              <a:tblGrid>
                <a:gridCol w="3494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981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12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3939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897" marR="121897" marT="48241" marB="482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tc gridSpan="2"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по подпрограммам</a:t>
                      </a:r>
                    </a:p>
                  </a:txBody>
                  <a:tcPr marL="121897" marR="121897" marT="48241" marB="48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542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897" marR="121897" marT="48241" marB="482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жилищно- коммунального хозяйства города-курорта Кисловодска</a:t>
                      </a:r>
                    </a:p>
                  </a:txBody>
                  <a:tcPr marL="121897" marR="121897" marT="48241" marB="48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87,2</a:t>
                      </a:r>
                    </a:p>
                  </a:txBody>
                  <a:tcPr marL="121897" marR="121897" marT="48241" marB="48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2974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897" marR="121897" marT="48241" marB="482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города-курорта Кисловодска</a:t>
                      </a:r>
                    </a:p>
                  </a:txBody>
                  <a:tcPr marL="121897" marR="121897" marT="48241" marB="48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209,3</a:t>
                      </a:r>
                    </a:p>
                  </a:txBody>
                  <a:tcPr marL="121897" marR="121897" marT="48241" marB="48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6538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897" marR="121897" marT="48241" marB="482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реализации муниципальной программы города-курорта Кисловодска «Развитие жилищно- коммунального хозяйства»</a:t>
                      </a:r>
                    </a:p>
                  </a:txBody>
                  <a:tcPr marL="121897" marR="121897" marT="48241" marB="48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151,0</a:t>
                      </a:r>
                    </a:p>
                  </a:txBody>
                  <a:tcPr marL="121897" marR="121897" marT="48241" marB="48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6731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897" marR="121897" marT="48241" marB="482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Энергосбережение  и повышение энергетической эффективности</a:t>
                      </a:r>
                    </a:p>
                  </a:txBody>
                  <a:tcPr marL="121897" marR="121897" marT="48241" marB="48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897" marR="121897" marT="48241" marB="48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3939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897" marR="121897" marT="48241" marB="482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121897" marR="121897" marT="48241" marB="48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897" marR="121897" marT="48241" marB="48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7" name="Picture 3" descr="E: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43" r="6760"/>
          <a:stretch>
            <a:fillRect/>
          </a:stretch>
        </p:blipFill>
        <p:spPr bwMode="auto">
          <a:xfrm>
            <a:off x="6243811" y="2932906"/>
            <a:ext cx="5794995" cy="3836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domenike\Desktop\Для презентации\43642527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38806" y="1027906"/>
            <a:ext cx="1905000" cy="145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20" y="6817534"/>
            <a:ext cx="55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b="1" smtClean="0"/>
              <a:t>17</a:t>
            </a:r>
            <a:endParaRPr lang="ru-RU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694364" y="1792320"/>
            <a:ext cx="533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altLang="ru-RU" sz="2200" b="1" i="1" smtClean="0"/>
              <a:t>Гидротехнические сооружения на реке</a:t>
            </a:r>
          </a:p>
          <a:p>
            <a:pPr/>
            <a:r>
              <a:rPr lang="ru-RU" altLang="ru-RU" sz="2200" b="1" i="1" err="1" smtClean="0"/>
              <a:t>Аликоновка (Старое озеро)</a:t>
            </a:r>
          </a:p>
          <a:p>
            <a:pPr/>
            <a:r>
              <a:rPr lang="ru-RU" altLang="ru-RU" sz="2200" b="1" i="1" smtClean="0"/>
              <a:t>Проектная стоимость- 449,7 млн. руб.</a:t>
            </a:r>
            <a:endParaRPr lang="ru-RU" altLang="ru-RU" sz="2200" b="1" i="1"/>
          </a:p>
        </p:txBody>
      </p:sp>
      <p:pic>
        <p:nvPicPr>
          <p:cNvPr id="11" name="Picture 7" descr="C:\Users\domenike\Desktop\Для презентации\43642527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8606" y="1521040"/>
            <a:ext cx="1905000" cy="145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151" y="1046837"/>
            <a:ext cx="5383213" cy="265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151" y="3806738"/>
            <a:ext cx="5383213" cy="30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727983" y="4450009"/>
            <a:ext cx="533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altLang="ru-RU" sz="2200" b="1" i="1"/>
              <a:t>Проспект Ленина в </a:t>
            </a:r>
            <a:r>
              <a:rPr lang="ru-RU" altLang="ru-RU" sz="2200" b="1" i="1" smtClean="0"/>
              <a:t>городе-курорте Кисловодске. </a:t>
            </a:r>
          </a:p>
          <a:p>
            <a:pPr/>
            <a:r>
              <a:rPr lang="ru-RU" altLang="ru-RU" sz="2200" b="1" i="1" smtClean="0"/>
              <a:t>Проектная стоимость- 881,3 млн. руб.</a:t>
            </a:r>
            <a:endParaRPr lang="ru-RU" altLang="ru-RU" sz="2200" b="1" i="1"/>
          </a:p>
        </p:txBody>
      </p:sp>
      <p:sp>
        <p:nvSpPr>
          <p:cNvPr id="8" name="Прямоугольник 7"/>
          <p:cNvSpPr/>
          <p:nvPr/>
        </p:nvSpPr>
        <p:spPr>
          <a:xfrm>
            <a:off x="1" y="1"/>
            <a:ext cx="12190413" cy="597757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3200" b="1" i="1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Реконструкция </a:t>
            </a:r>
            <a:r>
              <a:rPr lang="ru-RU" sz="3200" b="1" i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Старого озера и проспекта Ленина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20" y="6817534"/>
            <a:ext cx="55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b="1" smtClean="0"/>
              <a:t>18</a:t>
            </a:r>
            <a:endParaRPr lang="ru-RU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7" descr="C:\Users\domenike\Desktop\Для презентации\43642527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8184" y="1019400"/>
            <a:ext cx="1905000" cy="145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42206355"/>
              </p:ext>
            </p:extLst>
          </p:nvPr>
        </p:nvGraphicFramePr>
        <p:xfrm>
          <a:off x="151606" y="2595841"/>
          <a:ext cx="5410199" cy="4221693"/>
        </p:xfrm>
        <a:graphic>
          <a:graphicData uri="http://schemas.openxmlformats.org/drawingml/2006/table">
            <a:tbl>
              <a:tblPr/>
              <a:tblGrid>
                <a:gridCol w="299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01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87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124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02" marR="121902" marT="48242" marB="482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по подпрограммам</a:t>
                      </a:r>
                    </a:p>
                  </a:txBody>
                  <a:tcPr marL="121902" marR="121902" marT="48242" marB="482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4464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02" marR="121902" marT="48242" marB="482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Сохранение и развитие культуры в городе-курорте Кисловодске</a:t>
                      </a:r>
                    </a:p>
                  </a:txBody>
                  <a:tcPr marL="121902" marR="121902" marT="48242" marB="482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121902" marR="121902" marT="48242" marB="482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2392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02" marR="121902" marT="48242" marB="482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системы библиотечного обслуживания населения  города-курорта Кисловодска</a:t>
                      </a:r>
                    </a:p>
                  </a:txBody>
                  <a:tcPr marL="121902" marR="121902" marT="48242" marB="482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29,3</a:t>
                      </a:r>
                    </a:p>
                  </a:txBody>
                  <a:tcPr marL="121902" marR="121902" marT="48242" marB="482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8386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02" marR="121902" marT="48242" marB="482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реализации муниципальной программы города-курорта Кисловодска «Развитие культуры»</a:t>
                      </a:r>
                    </a:p>
                  </a:txBody>
                  <a:tcPr marL="121902" marR="121902" marT="48242" marB="482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121902" marR="121902" marT="48242" marB="482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7796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2" marR="121902" marT="48242" marB="482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121902" marR="121902" marT="48242" marB="482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</a:p>
                  </a:txBody>
                  <a:tcPr marL="121902" marR="121902" marT="48242" marB="482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" y="0"/>
            <a:ext cx="12190413" cy="1090200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3200" b="1" i="1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Муниципальная программ</a:t>
            </a:r>
            <a:r>
              <a:rPr lang="ru-RU" sz="3200" b="1" i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а</a:t>
            </a:r>
            <a:r>
              <a:rPr lang="ru-RU" sz="3200" b="1" i="1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 «</a:t>
            </a:r>
            <a:r>
              <a:rPr lang="ru-RU" sz="3200" b="1" i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Развитие культуры» на 2022 год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51606" y="1019400"/>
            <a:ext cx="9296400" cy="1334927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>
            <a:defPPr/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pitchFamily="34" charset="0"/>
              </a:rPr>
              <a:t>Целью муниципальной программы является: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itchFamily="34" charset="0"/>
              </a:rPr>
              <a:t>создание условий для сохранения и развития культуры города</a:t>
            </a:r>
            <a:r>
              <a:rPr lang="ru-RU" altLang="ru-RU" sz="2800">
                <a:latin typeface="Arial" pitchFamily="34" charset="0"/>
              </a:rPr>
              <a:t>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0103" y="2704306"/>
            <a:ext cx="612308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20" y="6817534"/>
            <a:ext cx="55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b="1" smtClean="0"/>
              <a:t>19</a:t>
            </a:r>
            <a:endParaRPr lang="ru-RU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31106" y="1167423"/>
            <a:ext cx="10078900" cy="1403599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>
            <a:defPPr/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" pitchFamily="34" charset="0"/>
              </a:rPr>
              <a:t>Целью муниципальной  программы является: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itchFamily="34" charset="0"/>
              </a:rPr>
              <a:t>создание условий для развития физической культуры и массового спорта</a:t>
            </a:r>
            <a:r>
              <a:rPr lang="ru-RU" altLang="ru-RU" sz="2000" smtClean="0">
                <a:latin typeface="Arial" pitchFamily="34" charset="0"/>
              </a:rPr>
              <a:t>,</a:t>
            </a:r>
            <a:endParaRPr lang="en-US" altLang="ru-RU" sz="200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itchFamily="34" charset="0"/>
              </a:rPr>
              <a:t>п</a:t>
            </a:r>
            <a:r>
              <a:rPr lang="ru-RU" altLang="ru-RU" sz="2000" smtClean="0">
                <a:latin typeface="Arial" pitchFamily="34" charset="0"/>
              </a:rPr>
              <a:t>риобщение</a:t>
            </a:r>
            <a:r>
              <a:rPr lang="en-US" altLang="ru-RU" sz="2000" smtClean="0">
                <a:latin typeface="Arial" pitchFamily="34" charset="0"/>
              </a:rPr>
              <a:t> </a:t>
            </a:r>
            <a:r>
              <a:rPr lang="ru-RU" altLang="ru-RU" sz="2000" smtClean="0">
                <a:latin typeface="Arial" pitchFamily="34" charset="0"/>
              </a:rPr>
              <a:t>населения </a:t>
            </a:r>
            <a:r>
              <a:rPr lang="ru-RU" altLang="ru-RU" sz="2000">
                <a:latin typeface="Arial" pitchFamily="34" charset="0"/>
              </a:rPr>
              <a:t>к регулярным занятиям физической культурой и спортом</a:t>
            </a:r>
            <a:r>
              <a:rPr lang="ru-RU" altLang="ru-RU" sz="2400">
                <a:latin typeface="Arial" pitchFamily="34" charset="0"/>
              </a:rPr>
              <a:t> </a:t>
            </a:r>
          </a:p>
        </p:txBody>
      </p:sp>
      <p:pic>
        <p:nvPicPr>
          <p:cNvPr id="6" name="Picture 7" descr="C:\Users\domenike\Desktop\Для презентации\43642527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0006" y="1188007"/>
            <a:ext cx="1905000" cy="145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5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1274837"/>
              </p:ext>
            </p:extLst>
          </p:nvPr>
        </p:nvGraphicFramePr>
        <p:xfrm>
          <a:off x="90942" y="2756533"/>
          <a:ext cx="5736556" cy="4122826"/>
        </p:xfrm>
        <a:graphic>
          <a:graphicData uri="http://schemas.openxmlformats.org/drawingml/2006/table">
            <a:tbl>
              <a:tblPr/>
              <a:tblGrid>
                <a:gridCol w="3028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877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59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014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12" marR="121912" marT="48260" marB="482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по подпрограммам</a:t>
                      </a:r>
                    </a:p>
                  </a:txBody>
                  <a:tcPr marL="121912" marR="121912" marT="48260" marB="482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377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12" marR="121912" marT="48260" marB="482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 развитию физической культуры и спорта</a:t>
                      </a:r>
                    </a:p>
                  </a:txBody>
                  <a:tcPr marL="121912" marR="121912" marT="48260" marB="482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343,4</a:t>
                      </a:r>
                    </a:p>
                  </a:txBody>
                  <a:tcPr marL="121912" marR="121912" marT="48260" marB="482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0285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12" marR="121912" marT="48260" marB="482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реализации муниципальной программы города-курорта Кисловодска «Развитие физической культуры и спорта» и общепрограммные мероприятия</a:t>
                      </a:r>
                    </a:p>
                  </a:txBody>
                  <a:tcPr marL="121912" marR="121912" marT="48260" marB="482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121912" marR="121912" marT="48260" marB="482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605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2" marR="121912" marT="48260" marB="482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121912" marR="121912" marT="48260" marB="482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347,6</a:t>
                      </a:r>
                    </a:p>
                  </a:txBody>
                  <a:tcPr marL="121912" marR="121912" marT="48260" marB="482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3507" y="0"/>
            <a:ext cx="12076907" cy="1090200"/>
          </a:xfrm>
          <a:prstGeom prst="rect">
            <a:avLst/>
          </a:prstGeom>
          <a:noFill/>
        </p:spPr>
        <p:txBody>
          <a:bodyPr wrap="square"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3200" b="1" i="1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Муниципальная программа «Развитие </a:t>
            </a:r>
            <a:r>
              <a:rPr lang="ru-RU" sz="3200" b="1" i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физической культуры и спорта» на 2022 </a:t>
            </a:r>
            <a:r>
              <a:rPr lang="ru-RU" sz="3200" b="1" i="1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год</a:t>
            </a:r>
            <a:endParaRPr lang="ru-RU" sz="3200" b="1" i="1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/>
            </a:endParaRPr>
          </a:p>
        </p:txBody>
      </p:sp>
      <p:pic>
        <p:nvPicPr>
          <p:cNvPr id="33796" name="Picture 4" descr="В Кисловодске достроен физкультурно-оздоровительный комплек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3120" y="2780506"/>
            <a:ext cx="5907086" cy="4098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20" y="6817534"/>
            <a:ext cx="55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b="1" smtClean="0"/>
              <a:t>20</a:t>
            </a:r>
            <a:endParaRPr lang="ru-RU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7" descr="C:\Users\domenike\Desktop\Для презентации\43642527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19038" y="2331516"/>
            <a:ext cx="1905000" cy="145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В Кисловодске началось строительство крупнейшего в крае спорткомплекса -  Новости - Официальный сайт города-курорта Кисловодс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6035" y="1104106"/>
            <a:ext cx="8640989" cy="56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12190413" cy="967089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2800" b="1" i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Строительство дворца спорта «Арена «Кисловодск</a:t>
            </a:r>
            <a:r>
              <a:rPr lang="ru-RU" sz="2800" b="1" i="1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» </a:t>
            </a:r>
          </a:p>
          <a:p>
            <a:pPr algn="ctr">
              <a:defRPr/>
            </a:pPr>
            <a:r>
              <a:rPr lang="ru-RU" sz="2800" b="1" i="1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(1 этап- бассейн).  Проектная стоимость 883,6 млн. руб. </a:t>
            </a:r>
            <a:endParaRPr lang="ru-RU" sz="2800" b="1" i="1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20" y="6817534"/>
            <a:ext cx="55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b="1" smtClean="0"/>
              <a:t>21</a:t>
            </a:r>
            <a:endParaRPr lang="ru-RU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" name="Group 2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7758743"/>
              </p:ext>
            </p:extLst>
          </p:nvPr>
        </p:nvGraphicFramePr>
        <p:xfrm>
          <a:off x="151606" y="2780399"/>
          <a:ext cx="6172200" cy="4114908"/>
        </p:xfrm>
        <a:graphic>
          <a:graphicData uri="http://schemas.openxmlformats.org/drawingml/2006/table">
            <a:tbl>
              <a:tblPr/>
              <a:tblGrid>
                <a:gridCol w="3470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074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76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452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12" marR="121912" marT="48274" marB="482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 gridSpan="2"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по подпрограммам</a:t>
                      </a:r>
                    </a:p>
                  </a:txBody>
                  <a:tcPr marL="121912" marR="121912" marT="48274" marB="482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 h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351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12" marR="121912" marT="48274" marB="482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 города-курорта Кисловодска</a:t>
                      </a:r>
                    </a:p>
                  </a:txBody>
                  <a:tcPr marL="121912" marR="121912" marT="48274" marB="482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995,1</a:t>
                      </a:r>
                    </a:p>
                  </a:txBody>
                  <a:tcPr marL="121912" marR="121912" marT="48274" marB="482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7824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12" marR="121912" marT="48274" marB="482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реализации муниципальной программы города-курорта Кисловодска «Социальная поддержка граждан» и общепрограммные мероприятия</a:t>
                      </a:r>
                    </a:p>
                  </a:txBody>
                  <a:tcPr marL="121912" marR="121912" marT="48274" marB="482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121912" marR="121912" marT="48274" marB="482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863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2" marR="121912" marT="48274" marB="482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121912" marR="121912" marT="48274" marB="482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1 023,1</a:t>
                      </a:r>
                    </a:p>
                  </a:txBody>
                  <a:tcPr marL="121912" marR="121912" marT="48274" marB="482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" y="0"/>
            <a:ext cx="12190413" cy="1090200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3200" b="1" i="1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Муниципальная программа «Социальная </a:t>
            </a:r>
            <a:r>
              <a:rPr lang="ru-RU" sz="3200" b="1" i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поддержка граждан» на 2022 год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51606" y="1152376"/>
            <a:ext cx="10058400" cy="1403599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>
            <a:defPPr/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" pitchFamily="34" charset="0"/>
              </a:rPr>
              <a:t>Целью муниципальной  программы является: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itchFamily="34" charset="0"/>
              </a:rPr>
              <a:t>повышение уровня и качества жизни населения  города-курорта Кисловодска;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itchFamily="34" charset="0"/>
              </a:rPr>
              <a:t>обеспечение инвалидам и другим маломобильным группам населения города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itchFamily="34" charset="0"/>
              </a:rPr>
              <a:t>равных с другими гражданами возможностей в реализации их гражданских прав</a:t>
            </a:r>
          </a:p>
        </p:txBody>
      </p:sp>
      <p:pic>
        <p:nvPicPr>
          <p:cNvPr id="28699" name="Picture 27" descr="СОЦИАЛЬНАЯ ПОДДЕРЖКА |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3406" y="3237706"/>
            <a:ext cx="4762500" cy="351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domenike\Desktop\Для презентации\43642527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5414" y="1102128"/>
            <a:ext cx="1905000" cy="145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20" y="6868081"/>
            <a:ext cx="55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b="1" smtClean="0"/>
              <a:t>22</a:t>
            </a:r>
            <a:endParaRPr lang="ru-RU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Отдых в Кисловодске | Санаторий Пла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040" y="843104"/>
            <a:ext cx="5029200" cy="2805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islovodsk-kurort.org/uploads/images/docum/kom_kultury/--2.jpg?15490253441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179"/>
          <a:stretch>
            <a:fillRect/>
          </a:stretch>
        </p:blipFill>
        <p:spPr bwMode="auto">
          <a:xfrm>
            <a:off x="459862" y="4352697"/>
            <a:ext cx="4999377" cy="2732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исловодск претендует на международный статус города чистого воздуха -  Новости - Официальный сайт города-курорта Кисловодс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54" t="8240"/>
          <a:stretch>
            <a:fillRect/>
          </a:stretch>
        </p:blipFill>
        <p:spPr bwMode="auto">
          <a:xfrm>
            <a:off x="6710199" y="4320873"/>
            <a:ext cx="4900321" cy="2865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9863" y="0"/>
            <a:ext cx="4876005" cy="782423"/>
          </a:xfrm>
          <a:prstGeom prst="rect">
            <a:avLst/>
          </a:prstGeom>
          <a:noFill/>
        </p:spPr>
        <p:txBody>
          <a:bodyPr wrap="square"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2200" b="1" i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«</a:t>
            </a:r>
            <a:r>
              <a:rPr lang="ru-RU" sz="2200" b="1" i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Развитие </a:t>
            </a:r>
            <a:r>
              <a:rPr lang="ru-RU" sz="2200" b="1" i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туристско-</a:t>
            </a:r>
          </a:p>
          <a:p>
            <a:pPr algn="ctr">
              <a:defRPr/>
            </a:pPr>
            <a:r>
              <a:rPr lang="ru-RU" sz="2200" b="1" i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рекреационного </a:t>
            </a:r>
            <a:r>
              <a:rPr lang="ru-RU" sz="2200" b="1" i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комплекса»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98607" y="-118421"/>
            <a:ext cx="5443679" cy="1459531"/>
          </a:xfrm>
          <a:prstGeom prst="rect">
            <a:avLst/>
          </a:prstGeom>
          <a:noFill/>
        </p:spPr>
        <p:txBody>
          <a:bodyPr wrap="square"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2200" b="1" i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«</a:t>
            </a:r>
            <a:r>
              <a:rPr lang="ru-RU" sz="2200" b="1" i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Формирование </a:t>
            </a:r>
            <a:r>
              <a:rPr lang="ru-RU" sz="2200" b="1" i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комфортной</a:t>
            </a:r>
            <a:r>
              <a:rPr lang="en-US" sz="2200" b="1" i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 </a:t>
            </a:r>
            <a:r>
              <a:rPr lang="ru-RU" sz="2200" b="1" i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городской </a:t>
            </a:r>
            <a:r>
              <a:rPr lang="ru-RU" sz="2200" b="1" i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среды </a:t>
            </a:r>
            <a:r>
              <a:rPr lang="ru-RU" sz="2200" b="1" i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на территории</a:t>
            </a:r>
            <a:endParaRPr lang="en-US" sz="2200" b="1" i="1" smtClean="0">
              <a:ln w="127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/>
            </a:endParaRPr>
          </a:p>
          <a:p>
            <a:pPr algn="ctr">
              <a:defRPr/>
            </a:pPr>
            <a:r>
              <a:rPr lang="ru-RU" sz="2200" b="1" i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 </a:t>
            </a:r>
            <a:r>
              <a:rPr lang="ru-RU" sz="2200" b="1" i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города-курорта Кисловодска»</a:t>
            </a:r>
          </a:p>
          <a:p>
            <a:pPr algn="ctr">
              <a:defRPr/>
            </a:pPr>
            <a:endParaRPr lang="ru-RU" sz="2200" b="1" i="1">
              <a:ln w="127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0040" y="3614994"/>
            <a:ext cx="4876005" cy="782423"/>
          </a:xfrm>
          <a:prstGeom prst="rect">
            <a:avLst/>
          </a:prstGeom>
          <a:noFill/>
        </p:spPr>
        <p:txBody>
          <a:bodyPr wrap="square"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2200" b="1" i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«</a:t>
            </a:r>
            <a:r>
              <a:rPr lang="ru-RU" sz="2200" b="1" i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Сохранение ценных архитектурных объектов»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18927" y="3822560"/>
            <a:ext cx="4876005" cy="443869"/>
          </a:xfrm>
          <a:prstGeom prst="rect">
            <a:avLst/>
          </a:prstGeom>
          <a:noFill/>
        </p:spPr>
        <p:txBody>
          <a:bodyPr wrap="square"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2200" b="1" i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«</a:t>
            </a:r>
            <a:r>
              <a:rPr lang="ru-RU" sz="2200" b="1" i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Экология Кисловодска»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516" y="1027906"/>
            <a:ext cx="4556895" cy="283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720" y="6817534"/>
            <a:ext cx="55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b="1" smtClean="0">
                <a:ln>
                  <a:solidFill>
                    <a:schemeClr val="tx1"/>
                  </a:solidFill>
                </a:ln>
              </a:rPr>
              <a:t>23</a:t>
            </a:r>
            <a:endParaRPr lang="ru-RU" b="1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9991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/>
      <p:bldP spid="12" grpId="2"/>
      <p:bldP spid="13" grpId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Прямоугольник 16"/>
          <p:cNvSpPr/>
          <p:nvPr/>
        </p:nvSpPr>
        <p:spPr>
          <a:xfrm>
            <a:off x="120502" y="0"/>
            <a:ext cx="12190413" cy="967089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2800" b="1" i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Динамика  муниципального  долга  и  его  доля  в  объеме налоговых  и  неналоговых  доходов  в </a:t>
            </a:r>
            <a:r>
              <a:rPr lang="ru-RU" sz="2800" b="1" i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201</a:t>
            </a:r>
            <a:r>
              <a:rPr lang="en-US" sz="2800" b="1" i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9</a:t>
            </a:r>
            <a:r>
              <a:rPr lang="ru-RU" sz="2800" b="1" i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-202</a:t>
            </a:r>
            <a:r>
              <a:rPr lang="en-US" sz="2800" b="1" i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4</a:t>
            </a:r>
            <a:r>
              <a:rPr lang="ru-RU" sz="2800" b="1" i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  </a:t>
            </a:r>
            <a:r>
              <a:rPr lang="ru-RU" sz="2800" b="1" i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годах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3953643136"/>
              </p:ext>
            </p:extLst>
          </p:nvPr>
        </p:nvGraphicFramePr>
        <p:xfrm>
          <a:off x="957908" y="1180306"/>
          <a:ext cx="10515600" cy="56388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pic>
        <p:nvPicPr>
          <p:cNvPr id="18" name="Picture 2" descr="C:\Users\NachFin\Desktop\Для презентации\65926953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02" y="5371306"/>
            <a:ext cx="2360084" cy="2124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20" y="6817534"/>
            <a:ext cx="55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b="1" smtClean="0"/>
              <a:t>2</a:t>
            </a:r>
            <a:r>
              <a:rPr lang="ru-RU" b="1" smtClean="0"/>
              <a:t>4</a:t>
            </a:r>
            <a:endParaRPr lang="ru-RU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2641381" y="3131613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7" descr="C:\Users\domenike\Desktop\Для презентации\43642527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66390" y="2866354"/>
            <a:ext cx="1905000" cy="145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2641381" y="3131613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7" descr="C:\Users\domenike\Desktop\Для презентации\43642527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66390" y="2866354"/>
            <a:ext cx="1905000" cy="145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36416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55588" y="114927"/>
            <a:ext cx="11374896" cy="1213310"/>
          </a:xfrm>
          <a:prstGeom prst="rect">
            <a:avLst/>
          </a:prstGeom>
          <a:noFill/>
        </p:spPr>
        <p:txBody>
          <a:bodyPr wrap="square"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3600" b="1" i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Этапы бюджетного процесса</a:t>
            </a:r>
          </a:p>
          <a:p>
            <a:pPr algn="ctr">
              <a:defRPr/>
            </a:pPr>
            <a:r>
              <a:rPr lang="ru-RU" sz="3600" b="1" i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в городе-курорте Кисловодске</a:t>
            </a:r>
          </a:p>
        </p:txBody>
      </p:sp>
      <p:sp>
        <p:nvSpPr>
          <p:cNvPr id="10" name="Волна 9"/>
          <p:cNvSpPr/>
          <p:nvPr/>
        </p:nvSpPr>
        <p:spPr>
          <a:xfrm>
            <a:off x="204788" y="3232633"/>
            <a:ext cx="8697912" cy="1125559"/>
          </a:xfrm>
          <a:prstGeom prst="wave">
            <a:avLst>
              <a:gd name="adj1" fmla="val 9028"/>
              <a:gd name="adj2" fmla="val 151"/>
            </a:avLst>
          </a:prstGeom>
          <a:solidFill>
            <a:schemeClr val="accent5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6" tIns="52148" rIns="104296" bIns="52148" anchor="ctr"/>
          <a:lstStyle>
            <a:defPPr/>
          </a:lstStyle>
          <a:p>
            <a:pPr algn="ctr">
              <a:defRPr/>
            </a:pPr>
            <a:r>
              <a:rPr lang="ru-RU"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этап – рассмотрение проекта бюджета города-курорта Кисловодска на очередной финансовый год и плановый период</a:t>
            </a:r>
            <a:r>
              <a:rPr lang="ru-RU" sz="2000" i="1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11" name="Волна 10"/>
          <p:cNvSpPr/>
          <p:nvPr/>
        </p:nvSpPr>
        <p:spPr>
          <a:xfrm>
            <a:off x="230188" y="4343118"/>
            <a:ext cx="8697912" cy="1195907"/>
          </a:xfrm>
          <a:prstGeom prst="wave">
            <a:avLst>
              <a:gd name="adj1" fmla="val 9028"/>
              <a:gd name="adj2" fmla="val 151"/>
            </a:avLst>
          </a:prstGeom>
          <a:solidFill>
            <a:schemeClr val="accent5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6" tIns="52148" rIns="104296" bIns="52148" anchor="ctr"/>
          <a:lstStyle>
            <a:defPPr/>
          </a:lstStyle>
          <a:p>
            <a:pPr algn="ctr">
              <a:defRPr/>
            </a:pPr>
            <a:r>
              <a:rPr lang="ru-RU"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 – исполнение бюджета города-курорта Кисловодска и контроль за его исполнением;</a:t>
            </a:r>
          </a:p>
        </p:txBody>
      </p:sp>
      <p:sp>
        <p:nvSpPr>
          <p:cNvPr id="12" name="Волна 11"/>
          <p:cNvSpPr/>
          <p:nvPr/>
        </p:nvSpPr>
        <p:spPr>
          <a:xfrm>
            <a:off x="255588" y="5539025"/>
            <a:ext cx="8697912" cy="1195907"/>
          </a:xfrm>
          <a:prstGeom prst="wave">
            <a:avLst>
              <a:gd name="adj1" fmla="val 9028"/>
              <a:gd name="adj2" fmla="val 151"/>
            </a:avLst>
          </a:prstGeom>
          <a:solidFill>
            <a:schemeClr val="accent5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6" tIns="52148" rIns="104296" bIns="52148" anchor="ctr"/>
          <a:lstStyle>
            <a:defPPr/>
          </a:lstStyle>
          <a:p>
            <a:pPr algn="ctr">
              <a:defRPr/>
            </a:pPr>
            <a:r>
              <a:rPr lang="ru-RU"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этап – осуществление бюджетного учета, составление, внешняя проверка, рассмотрение и утверждение бюджетной отчетности;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27806" y="1789906"/>
            <a:ext cx="10756900" cy="1286353"/>
            <a:chOff x="66065" y="2057400"/>
            <a:chExt cx="8068285" cy="1219200"/>
          </a:xfrm>
        </p:grpSpPr>
        <p:sp>
          <p:nvSpPr>
            <p:cNvPr id="3" name="Волна 2"/>
            <p:cNvSpPr/>
            <p:nvPr/>
          </p:nvSpPr>
          <p:spPr>
            <a:xfrm>
              <a:off x="66065" y="2209800"/>
              <a:ext cx="6487015" cy="1066800"/>
            </a:xfrm>
            <a:prstGeom prst="wave">
              <a:avLst>
                <a:gd name="adj1" fmla="val 9028"/>
                <a:gd name="adj2" fmla="val 151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>
                <a:defRPr/>
              </a:pPr>
              <a:r>
                <a:rPr lang="ru-RU" sz="2000" i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этап – составление проекта бюджета города-курорта Кисловодска на очередной финансовый год и плановый период;</a:t>
              </a:r>
            </a:p>
          </p:txBody>
        </p:sp>
        <p:pic>
          <p:nvPicPr>
            <p:cNvPr id="5129" name="Picture 7" descr="C:\Users\domenike\Desktop\Для презентации\436425270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05600" y="2057400"/>
              <a:ext cx="142875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3211513" y="6734932"/>
            <a:ext cx="8978900" cy="44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493" tIns="50246" rIns="100493" bIns="50246">
            <a:spAutoFit/>
          </a:bodyPr>
          <a:lstStyle>
            <a:defPPr/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Arial" pitchFamily="34" charset="0"/>
              </a:rPr>
              <a:t>См. Положение «О бюджетном процессе в городе-курорте Кисловодске» утвержденное  решением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Arial" pitchFamily="34" charset="0"/>
              </a:rPr>
              <a:t>Думы города-курорта Кисловодска от 30.09.2020 № 77-520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/>
      <p:bldP spid="12" grpId="2"/>
      <p:bldP spid="13" grpId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223" name="Picture 31" descr="C:\Users\NachFin\Desktop\Новая папка\гиф\1424202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7414" y="6324571"/>
            <a:ext cx="725487" cy="90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5"/>
          <p:cNvGraphicFramePr/>
          <p:nvPr/>
        </p:nvGraphicFramePr>
        <p:xfrm>
          <a:off x="512763" y="840820"/>
          <a:ext cx="11277600" cy="594938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1"/>
            <a:ext cx="12190413" cy="490035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2500" b="1" i="1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Муниципальная программа «Экономическое развитие» на 2022 год,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83381" y="982833"/>
            <a:ext cx="11423650" cy="1854156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/>
          <a:lstStyle>
            <a:defPPr/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" pitchFamily="34" charset="0"/>
              </a:rPr>
              <a:t>Целью муниципальной программы является: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itchFamily="34" charset="0"/>
              </a:rPr>
              <a:t>обеспечение устойчивого социально-экономического развития;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itchFamily="34" charset="0"/>
              </a:rPr>
              <a:t>создание благоприятных условий для ведения бизнеса; формирование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itchFamily="34" charset="0"/>
              </a:rPr>
              <a:t>положительного имиджа, улучшение инвестиционной привлекательности;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itchFamily="34" charset="0"/>
              </a:rPr>
              <a:t>снижение уровня коррупции</a:t>
            </a:r>
            <a:endParaRPr lang="ru-RU" altLang="ru-RU" sz="2800">
              <a:latin typeface="Arial" pitchFamily="34" charset="0"/>
            </a:endParaRPr>
          </a:p>
        </p:txBody>
      </p:sp>
      <p:pic>
        <p:nvPicPr>
          <p:cNvPr id="20507" name="Picture 27" descr="Малый бизнес попросил у Правительства РФ кредитные канику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06" y="3036308"/>
            <a:ext cx="5395624" cy="3939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oup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2354351"/>
              </p:ext>
            </p:extLst>
          </p:nvPr>
        </p:nvGraphicFramePr>
        <p:xfrm>
          <a:off x="1294606" y="788601"/>
          <a:ext cx="9753599" cy="1991674"/>
        </p:xfrm>
        <a:graphic>
          <a:graphicData uri="http://schemas.openxmlformats.org/drawingml/2006/table">
            <a:tbl>
              <a:tblPr/>
              <a:tblGrid>
                <a:gridCol w="424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137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51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2769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23" marR="121923" marT="48294" marB="48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по подпрограммам</a:t>
                      </a:r>
                    </a:p>
                  </a:txBody>
                  <a:tcPr marL="121923" marR="121923" marT="48294" marB="48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623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3" marR="121923" marT="48294" marB="48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Развитие малого и среднего предпринимательства</a:t>
                      </a:r>
                    </a:p>
                  </a:txBody>
                  <a:tcPr marL="121923" marR="121923" marT="48294" marB="48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21923" marR="121923" marT="48294" marB="48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0682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3" marR="121923" marT="48294" marB="48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реализации  программы «Экономическое развитие» , «Поддержка социально ориентированных некоммерческих организаций»</a:t>
                      </a:r>
                    </a:p>
                  </a:txBody>
                  <a:tcPr marL="121923" marR="121923" marT="48294" marB="48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121923" marR="121923" marT="48294" marB="48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3617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3" marR="121923" marT="48294" marB="48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121923" marR="121923" marT="48294" marB="48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defRPr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</a:p>
                  </a:txBody>
                  <a:tcPr marL="121923" marR="121923" marT="48294" marB="48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7" descr="C:\Users\domenike\Desktop\Для презентации\43642527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0095" y="1182987"/>
            <a:ext cx="1905000" cy="145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74307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1" uiExpand="1"/>
      <p:bldP spid="5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" name="Группа 20"/>
          <p:cNvGrpSpPr/>
          <p:nvPr/>
        </p:nvGrpSpPr>
        <p:grpSpPr>
          <a:xfrm>
            <a:off x="161698" y="5475093"/>
            <a:ext cx="14031905" cy="1740261"/>
            <a:chOff x="-14021595" y="5134605"/>
            <a:chExt cx="14031889" cy="1368048"/>
          </a:xfrm>
          <a:noFill/>
        </p:grpSpPr>
        <p:sp>
          <p:nvSpPr>
            <p:cNvPr id="17" name="Куб 16"/>
            <p:cNvSpPr/>
            <p:nvPr/>
          </p:nvSpPr>
          <p:spPr>
            <a:xfrm>
              <a:off x="-14021595" y="5179372"/>
              <a:ext cx="11887187" cy="1323281"/>
            </a:xfrm>
            <a:prstGeom prst="cube">
              <a:avLst>
                <a:gd name="adj" fmla="val 2043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>
                <a:defRPr/>
              </a:pPr>
              <a:endParaRPr lang="ru-RU"/>
            </a:p>
          </p:txBody>
        </p:sp>
        <p:pic>
          <p:nvPicPr>
            <p:cNvPr id="12295" name="Picture 7" descr="C:\Users\domenike\Desktop\Для презентации\436425270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894689" y="5134605"/>
              <a:ext cx="1904983" cy="1143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23" name="Picture 31" descr="C:\Users\NachFin\Desktop\Новая папка\гиф\1424202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4618" y="5613177"/>
            <a:ext cx="1524000" cy="18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81539195"/>
              </p:ext>
            </p:extLst>
          </p:nvPr>
        </p:nvGraphicFramePr>
        <p:xfrm>
          <a:off x="2508" y="342106"/>
          <a:ext cx="12067382" cy="6405993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1606" y="160830"/>
            <a:ext cx="12079746" cy="1213310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3600" b="1" i="1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Динамика расходов  </a:t>
            </a:r>
            <a:r>
              <a:rPr lang="ru-RU" sz="3600" b="1" i="1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городского бюджета </a:t>
            </a:r>
            <a:r>
              <a:rPr lang="ru-RU" sz="3600" b="1" i="1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2021-2024 годов</a:t>
            </a:r>
            <a:endParaRPr lang="ru-RU" sz="3600" b="1" i="1">
              <a:ln w="1270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61206" y="5858558"/>
            <a:ext cx="11628777" cy="960399"/>
            <a:chOff x="761206" y="5858558"/>
            <a:chExt cx="11628777" cy="960399"/>
          </a:xfrm>
        </p:grpSpPr>
        <p:sp>
          <p:nvSpPr>
            <p:cNvPr id="13" name="TextBox 12"/>
            <p:cNvSpPr txBox="1"/>
            <p:nvPr/>
          </p:nvSpPr>
          <p:spPr>
            <a:xfrm>
              <a:off x="6730774" y="5895627"/>
              <a:ext cx="3276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ru-RU"/>
                <a:t>Общегосударственные вопросы, СМИ, охрана окружающей среды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761206" y="5858558"/>
              <a:ext cx="11628777" cy="947145"/>
              <a:chOff x="761206" y="5858558"/>
              <a:chExt cx="11628777" cy="947145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761206" y="5895627"/>
                <a:ext cx="2362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pPr/>
                <a:r>
                  <a:rPr lang="ru-RU"/>
                  <a:t>Социальная сфера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580606" y="5895627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pPr/>
                <a:r>
                  <a:rPr lang="ru-RU"/>
                  <a:t>ЖКХ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799806" y="5858558"/>
                <a:ext cx="18991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pPr/>
                <a:r>
                  <a:rPr lang="ru-RU"/>
                  <a:t>Национальная </a:t>
                </a:r>
                <a:endParaRPr lang="ru-RU" smtClean="0"/>
              </a:p>
              <a:p>
                <a:pPr/>
                <a:r>
                  <a:rPr lang="ru-RU" smtClean="0"/>
                  <a:t>экономика</a:t>
                </a:r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113383" y="5882373"/>
                <a:ext cx="3276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pPr/>
                <a:r>
                  <a:rPr lang="ru-RU"/>
                  <a:t>Обслуживание муниципального </a:t>
                </a:r>
                <a:endParaRPr lang="ru-RU" smtClean="0"/>
              </a:p>
              <a:p>
                <a:pPr/>
                <a:r>
                  <a:rPr lang="ru-RU" smtClean="0"/>
                  <a:t>долга</a:t>
                </a:r>
                <a:endParaRPr lang="ru-RU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723473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795" name="Picture 3" descr="G:\Новая папка\photo_2021-12-09_10-35-46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64" t="25003" b="6437"/>
          <a:stretch>
            <a:fillRect/>
          </a:stretch>
        </p:blipFill>
        <p:spPr bwMode="auto">
          <a:xfrm>
            <a:off x="5790406" y="743005"/>
            <a:ext cx="5486400" cy="3179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247606" y="4801514"/>
            <a:ext cx="381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altLang="ru-RU" smtClean="0"/>
              <a:t>Набережная реки Подкумок</a:t>
            </a:r>
            <a:endParaRPr lang="ru-RU" altLang="ru-RU"/>
          </a:p>
          <a:p>
            <a:pPr/>
            <a:r>
              <a:rPr lang="ru-RU" altLang="ru-RU" smtClean="0"/>
              <a:t>Проектная </a:t>
            </a:r>
            <a:r>
              <a:rPr lang="ru-RU" altLang="ru-RU"/>
              <a:t>стоимость- </a:t>
            </a:r>
            <a:r>
              <a:rPr lang="ru-RU" altLang="ru-RU" smtClean="0"/>
              <a:t>65,4 млн</a:t>
            </a:r>
            <a:r>
              <a:rPr lang="ru-RU" altLang="ru-RU"/>
              <a:t>. руб.</a:t>
            </a:r>
          </a:p>
        </p:txBody>
      </p:sp>
      <p:pic>
        <p:nvPicPr>
          <p:cNvPr id="11" name="Picture 7" descr="C:\Users\domenike\Desktop\Для презентации\43642527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5206" y="4208585"/>
            <a:ext cx="1905000" cy="145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" y="1"/>
            <a:ext cx="12190413" cy="490035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2500" b="1" i="1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Благоустройство набережной реки </a:t>
            </a:r>
            <a:r>
              <a:rPr lang="ru-RU" sz="2500" b="1" i="1" err="1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П</a:t>
            </a:r>
            <a:r>
              <a:rPr lang="ru-RU" sz="2500" b="1" i="1" err="1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одкумок</a:t>
            </a:r>
            <a:endParaRPr lang="ru-RU" sz="2500" b="1" i="1">
              <a:ln w="1270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29" t="13495" r="21228" b="17559"/>
          <a:stretch>
            <a:fillRect/>
          </a:stretch>
        </p:blipFill>
        <p:spPr bwMode="auto">
          <a:xfrm>
            <a:off x="227806" y="687584"/>
            <a:ext cx="5105400" cy="31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G:\Новая папка\photo_2021-12-09_10-35-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502" y="3940460"/>
            <a:ext cx="5116704" cy="3185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0755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2" name="Picture 4" descr="C:\Users\admin1\Desktop\гиф\43642527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0" y="966440"/>
            <a:ext cx="1714500" cy="144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09657" y="0"/>
            <a:ext cx="10996278" cy="1090200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3200" b="1" i="1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Основные параметры бюджета города – курорта Кисловодска на 2022 -2024 гг.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1047414" y="6353045"/>
            <a:ext cx="11383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/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Млн. </a:t>
            </a:r>
            <a:r>
              <a:rPr lang="ru-RU" altLang="ru-RU" sz="1800" smtClean="0"/>
              <a:t>руб.</a:t>
            </a:r>
            <a:endParaRPr lang="ru-RU" altLang="ru-RU" sz="18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5137639"/>
              </p:ext>
            </p:extLst>
          </p:nvPr>
        </p:nvGraphicFramePr>
        <p:xfrm>
          <a:off x="1904204" y="2180132"/>
          <a:ext cx="9296401" cy="4283417"/>
        </p:xfrm>
        <a:graphic>
          <a:graphicData uri="http://schemas.openxmlformats.org/drawingml/2006/table">
            <a:tbl>
              <a:tblPr firstRow="1" bandRow="1"/>
              <a:tblGrid>
                <a:gridCol w="3486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3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989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8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14058">
                <a:tc>
                  <a:txBody>
                    <a:bodyPr vert="horz" wrap="square"/>
                    <a:lstStyle>
                      <a:defPPr/>
                      <a:lvl1pPr marL="0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521482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1042965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564447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2085929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607412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3128894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650376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4171859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l"/>
                      <a:r>
                        <a:rPr lang="ru-RU" sz="2400" b="1" smtClean="0">
                          <a:solidFill>
                            <a:schemeClr val="tx1"/>
                          </a:solidFill>
                          <a:latin typeface="Bahnschrift SemiLight SemiConde" panose="020b0502040204020203" pitchFamily="34" charset="0"/>
                        </a:rPr>
                        <a:t>Доходы всего</a:t>
                      </a:r>
                      <a:r>
                        <a:rPr lang="ru-RU" sz="2400" smtClean="0">
                          <a:solidFill>
                            <a:schemeClr val="tx1"/>
                          </a:solidFill>
                          <a:latin typeface="Bahnschrift SemiLight SemiConde" panose="020b0502040204020203" pitchFamily="34" charset="0"/>
                        </a:rPr>
                        <a:t>,   в том числе за счет собственных средств</a:t>
                      </a:r>
                      <a:endParaRPr lang="ru-RU" sz="2400">
                        <a:solidFill>
                          <a:schemeClr val="tx1"/>
                        </a:solidFill>
                        <a:latin typeface="Bahnschrift SemiLight SemiConde" panose="020b0502040204020203" pitchFamily="34" charset="0"/>
                      </a:endParaRPr>
                    </a:p>
                  </a:txBody>
                  <a:tcPr marL="91418" marR="91418" marT="48216" marB="482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521482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1042965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564447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2085929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607412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3128894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650376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4171859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r"/>
                      <a:r>
                        <a:rPr lang="ru-RU" sz="2400" b="1" smtClean="0">
                          <a:solidFill>
                            <a:schemeClr val="tx1"/>
                          </a:solidFill>
                          <a:latin typeface="Bahnschrift SemiLight SemiConde" panose="020b0502040204020203" pitchFamily="34" charset="0"/>
                        </a:rPr>
                        <a:t>3 451,1</a:t>
                      </a:r>
                    </a:p>
                    <a:p>
                      <a:pPr algn="r"/>
                      <a:endParaRPr lang="ru-RU" sz="2400" smtClean="0">
                        <a:solidFill>
                          <a:schemeClr val="tx1"/>
                        </a:solidFill>
                        <a:latin typeface="Bahnschrift SemiLight SemiConde" panose="020b0502040204020203" pitchFamily="34" charset="0"/>
                      </a:endParaRPr>
                    </a:p>
                    <a:p>
                      <a:pPr algn="r"/>
                      <a:endParaRPr lang="ru-RU" sz="2400" smtClean="0">
                        <a:solidFill>
                          <a:schemeClr val="tx1"/>
                        </a:solidFill>
                        <a:latin typeface="Bahnschrift SemiLight SemiConde" panose="020b0502040204020203" pitchFamily="34" charset="0"/>
                      </a:endParaRPr>
                    </a:p>
                    <a:p>
                      <a:pPr algn="r"/>
                      <a:r>
                        <a:rPr lang="ru-RU" sz="2400" smtClean="0">
                          <a:solidFill>
                            <a:schemeClr val="tx1"/>
                          </a:solidFill>
                          <a:latin typeface="Bahnschrift SemiLight SemiConde" panose="020b0502040204020203" pitchFamily="34" charset="0"/>
                        </a:rPr>
                        <a:t>1 253,8</a:t>
                      </a:r>
                      <a:endParaRPr lang="ru-RU" sz="2400">
                        <a:solidFill>
                          <a:schemeClr val="tx1"/>
                        </a:solidFill>
                        <a:latin typeface="Bahnschrift SemiLight SemiConde" panose="020b0502040204020203" pitchFamily="34" charset="0"/>
                      </a:endParaRPr>
                    </a:p>
                  </a:txBody>
                  <a:tcPr marL="91418" marR="91418" marT="48216" marB="48216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521482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1042965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564447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2085929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607412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3128894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650376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4171859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r"/>
                      <a:r>
                        <a:rPr lang="ru-RU" sz="2400" b="1" smtClean="0">
                          <a:solidFill>
                            <a:schemeClr val="tx1"/>
                          </a:solidFill>
                          <a:latin typeface="Bahnschrift SemiLight SemiConde" panose="020b0502040204020203" pitchFamily="34" charset="0"/>
                        </a:rPr>
                        <a:t>2 842,7</a:t>
                      </a:r>
                    </a:p>
                    <a:p>
                      <a:pPr algn="r"/>
                      <a:endParaRPr lang="ru-RU" sz="2400" smtClean="0">
                        <a:solidFill>
                          <a:schemeClr val="tx1"/>
                        </a:solidFill>
                        <a:latin typeface="Bahnschrift SemiLight SemiConde" panose="020b0502040204020203" pitchFamily="34" charset="0"/>
                      </a:endParaRPr>
                    </a:p>
                    <a:p>
                      <a:pPr algn="r"/>
                      <a:endParaRPr lang="ru-RU" sz="2400" smtClean="0">
                        <a:solidFill>
                          <a:schemeClr val="tx1"/>
                        </a:solidFill>
                        <a:latin typeface="Bahnschrift SemiLight SemiConde" panose="020b0502040204020203" pitchFamily="34" charset="0"/>
                      </a:endParaRPr>
                    </a:p>
                    <a:p>
                      <a:pPr algn="r"/>
                      <a:r>
                        <a:rPr lang="ru-RU" sz="2400" smtClean="0">
                          <a:solidFill>
                            <a:schemeClr val="tx1"/>
                          </a:solidFill>
                          <a:latin typeface="Bahnschrift SemiLight SemiConde" panose="020b0502040204020203" pitchFamily="34" charset="0"/>
                        </a:rPr>
                        <a:t>1 203,0</a:t>
                      </a:r>
                      <a:endParaRPr lang="ru-RU" sz="2400">
                        <a:solidFill>
                          <a:schemeClr val="tx1"/>
                        </a:solidFill>
                        <a:latin typeface="Bahnschrift SemiLight SemiConde" panose="020b0502040204020203" pitchFamily="34" charset="0"/>
                      </a:endParaRPr>
                    </a:p>
                  </a:txBody>
                  <a:tcPr marL="91418" marR="91418" marT="48216" marB="4821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521482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1042965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564447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2085929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607412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3128894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650376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4171859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r"/>
                      <a:r>
                        <a:rPr lang="ru-RU" sz="2400" b="1" smtClean="0">
                          <a:solidFill>
                            <a:schemeClr val="tx1"/>
                          </a:solidFill>
                          <a:latin typeface="Bahnschrift SemiLight SemiConde" panose="020b0502040204020203" pitchFamily="34" charset="0"/>
                        </a:rPr>
                        <a:t>2 908,4</a:t>
                      </a:r>
                    </a:p>
                    <a:p>
                      <a:pPr algn="r"/>
                      <a:endParaRPr lang="ru-RU" sz="2400" smtClean="0">
                        <a:solidFill>
                          <a:schemeClr val="tx1"/>
                        </a:solidFill>
                        <a:latin typeface="Bahnschrift SemiLight SemiConde" panose="020b0502040204020203" pitchFamily="34" charset="0"/>
                      </a:endParaRPr>
                    </a:p>
                    <a:p>
                      <a:pPr algn="r"/>
                      <a:endParaRPr lang="ru-RU" sz="2400" smtClean="0">
                        <a:solidFill>
                          <a:schemeClr val="tx1"/>
                        </a:solidFill>
                        <a:latin typeface="Bahnschrift SemiLight SemiConde" panose="020b0502040204020203" pitchFamily="34" charset="0"/>
                      </a:endParaRPr>
                    </a:p>
                    <a:p>
                      <a:pPr algn="r"/>
                      <a:r>
                        <a:rPr lang="ru-RU" sz="2400" smtClean="0">
                          <a:solidFill>
                            <a:schemeClr val="tx1"/>
                          </a:solidFill>
                          <a:latin typeface="Bahnschrift SemiLight SemiConde" panose="020b0502040204020203" pitchFamily="34" charset="0"/>
                        </a:rPr>
                        <a:t>1 218,4</a:t>
                      </a:r>
                      <a:endParaRPr lang="ru-RU" sz="2400">
                        <a:solidFill>
                          <a:schemeClr val="tx1"/>
                        </a:solidFill>
                        <a:latin typeface="Bahnschrift SemiLight SemiConde" panose="020b0502040204020203" pitchFamily="34" charset="0"/>
                      </a:endParaRPr>
                    </a:p>
                  </a:txBody>
                  <a:tcPr marL="91418" marR="91418" marT="48216" marB="482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40402">
                <a:tc>
                  <a:txBody>
                    <a:bodyPr vert="horz" wrap="square"/>
                    <a:lstStyle>
                      <a:defPPr/>
                      <a:lvl1pPr marL="0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521482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1042965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564447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2085929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607412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3128894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650376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4171859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/>
                      <a:r>
                        <a:rPr lang="ru-RU" sz="2400" b="1" smtClean="0">
                          <a:latin typeface="Bahnschrift SemiLight SemiConde" panose="020b0502040204020203" pitchFamily="34" charset="0"/>
                        </a:rPr>
                        <a:t>Расходы всего</a:t>
                      </a:r>
                      <a:r>
                        <a:rPr lang="ru-RU" sz="2400" smtClean="0">
                          <a:latin typeface="Bahnschrift SemiLight SemiConde" panose="020b0502040204020203" pitchFamily="34" charset="0"/>
                        </a:rPr>
                        <a:t>,   в том числе за счет собственных средств                      </a:t>
                      </a:r>
                      <a:endParaRPr lang="ru-RU" sz="2400">
                        <a:latin typeface="Bahnschrift SemiLight SemiConde" panose="020b0502040204020203" pitchFamily="34" charset="0"/>
                      </a:endParaRPr>
                    </a:p>
                  </a:txBody>
                  <a:tcPr marL="91418" marR="91418" marT="48216" marB="482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521482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1042965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564447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2085929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607412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3128894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650376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4171859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r"/>
                      <a:r>
                        <a:rPr lang="ru-RU" sz="2400" b="1" smtClean="0">
                          <a:latin typeface="Bahnschrift SemiLight SemiConde" panose="020b0502040204020203" pitchFamily="34" charset="0"/>
                        </a:rPr>
                        <a:t>3 451,1</a:t>
                      </a:r>
                    </a:p>
                    <a:p>
                      <a:pPr algn="r"/>
                      <a:endParaRPr lang="ru-RU" sz="2400" smtClean="0">
                        <a:latin typeface="Bahnschrift SemiLight SemiConde" panose="020b0502040204020203" pitchFamily="34" charset="0"/>
                      </a:endParaRPr>
                    </a:p>
                    <a:p>
                      <a:pPr algn="r"/>
                      <a:endParaRPr lang="ru-RU" sz="2400" smtClean="0">
                        <a:latin typeface="Bahnschrift SemiLight SemiConde" panose="020b0502040204020203" pitchFamily="34" charset="0"/>
                      </a:endParaRPr>
                    </a:p>
                    <a:p>
                      <a:pPr algn="r"/>
                      <a:r>
                        <a:rPr lang="ru-RU" sz="2400" smtClean="0">
                          <a:latin typeface="Bahnschrift SemiLight SemiConde" panose="020b0502040204020203" pitchFamily="34" charset="0"/>
                        </a:rPr>
                        <a:t>1 253,8</a:t>
                      </a:r>
                      <a:endParaRPr lang="ru-RU" sz="2400">
                        <a:latin typeface="Bahnschrift SemiLight SemiConde" panose="020b0502040204020203" pitchFamily="34" charset="0"/>
                      </a:endParaRPr>
                    </a:p>
                  </a:txBody>
                  <a:tcPr marL="91418" marR="91418" marT="48216" marB="48216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521482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1042965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564447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2085929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607412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3128894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650376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4171859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r"/>
                      <a:r>
                        <a:rPr lang="ru-RU" sz="2400" b="1" smtClean="0">
                          <a:latin typeface="Bahnschrift SemiLight SemiConde" panose="020b0502040204020203" pitchFamily="34" charset="0"/>
                        </a:rPr>
                        <a:t>2 842,7</a:t>
                      </a:r>
                    </a:p>
                    <a:p>
                      <a:pPr algn="r"/>
                      <a:endParaRPr lang="ru-RU" sz="2400" smtClean="0">
                        <a:latin typeface="Bahnschrift SemiLight SemiConde" panose="020b0502040204020203" pitchFamily="34" charset="0"/>
                      </a:endParaRPr>
                    </a:p>
                    <a:p>
                      <a:pPr algn="r"/>
                      <a:endParaRPr lang="ru-RU" sz="2400" smtClean="0">
                        <a:latin typeface="Bahnschrift SemiLight SemiConde" panose="020b0502040204020203" pitchFamily="34" charset="0"/>
                      </a:endParaRPr>
                    </a:p>
                    <a:p>
                      <a:pPr algn="r"/>
                      <a:r>
                        <a:rPr lang="ru-RU" sz="2400" smtClean="0">
                          <a:latin typeface="Bahnschrift SemiLight SemiConde" panose="020b0502040204020203" pitchFamily="34" charset="0"/>
                        </a:rPr>
                        <a:t>1 203,0</a:t>
                      </a:r>
                      <a:endParaRPr lang="ru-RU" sz="2400">
                        <a:latin typeface="Bahnschrift SemiLight SemiConde" panose="020b0502040204020203" pitchFamily="34" charset="0"/>
                      </a:endParaRPr>
                    </a:p>
                  </a:txBody>
                  <a:tcPr marL="91418" marR="91418" marT="48216" marB="4821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521482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1042965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564447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2085929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607412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3128894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650376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4171859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r"/>
                      <a:r>
                        <a:rPr lang="ru-RU" sz="2400" b="1" smtClean="0">
                          <a:latin typeface="Bahnschrift SemiLight SemiConde" panose="020b0502040204020203" pitchFamily="34" charset="0"/>
                        </a:rPr>
                        <a:t>2 908,4</a:t>
                      </a:r>
                    </a:p>
                    <a:p>
                      <a:pPr algn="r"/>
                      <a:endParaRPr lang="ru-RU" sz="2400" smtClean="0">
                        <a:latin typeface="Bahnschrift SemiLight SemiConde" panose="020b0502040204020203" pitchFamily="34" charset="0"/>
                      </a:endParaRPr>
                    </a:p>
                    <a:p>
                      <a:pPr algn="r"/>
                      <a:endParaRPr lang="ru-RU" sz="2400" smtClean="0">
                        <a:latin typeface="Bahnschrift SemiLight SemiConde" panose="020b0502040204020203" pitchFamily="34" charset="0"/>
                      </a:endParaRPr>
                    </a:p>
                    <a:p>
                      <a:pPr algn="r"/>
                      <a:r>
                        <a:rPr lang="ru-RU" sz="2400" smtClean="0">
                          <a:latin typeface="Bahnschrift SemiLight SemiConde" panose="020b0502040204020203" pitchFamily="34" charset="0"/>
                        </a:rPr>
                        <a:t>1 218,4</a:t>
                      </a:r>
                    </a:p>
                    <a:p>
                      <a:pPr algn="r"/>
                      <a:endParaRPr lang="ru-RU" sz="2400">
                        <a:latin typeface="Bahnschrift SemiLight SemiConde" panose="020b0502040204020203" pitchFamily="34" charset="0"/>
                      </a:endParaRPr>
                    </a:p>
                  </a:txBody>
                  <a:tcPr marL="91418" marR="91418" marT="48216" marB="482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8713">
                <a:tc>
                  <a:txBody>
                    <a:bodyPr vert="horz" wrap="square"/>
                    <a:lstStyle>
                      <a:defPPr/>
                      <a:lvl1pPr marL="0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521482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1042965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564447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2085929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607412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3128894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650376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4171859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/>
                      <a:r>
                        <a:rPr lang="ru-RU" sz="2400" b="1" smtClean="0">
                          <a:latin typeface="Bahnschrift SemiLight SemiConde" panose="020b0502040204020203" pitchFamily="34" charset="0"/>
                        </a:rPr>
                        <a:t>Дефицит / профицит</a:t>
                      </a:r>
                    </a:p>
                  </a:txBody>
                  <a:tcPr marL="91418" marR="91418" marT="48216" marB="482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521482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1042965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564447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2085929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607412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3128894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650376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4171859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r"/>
                      <a:r>
                        <a:rPr lang="ru-RU" sz="2400" b="1" smtClean="0">
                          <a:latin typeface="Bahnschrift SemiLight SemiConde" panose="020b0502040204020203" pitchFamily="34" charset="0"/>
                        </a:rPr>
                        <a:t>0</a:t>
                      </a:r>
                      <a:endParaRPr lang="ru-RU" sz="2400" b="1">
                        <a:latin typeface="Bahnschrift SemiLight SemiConde" panose="020b0502040204020203" pitchFamily="34" charset="0"/>
                      </a:endParaRPr>
                    </a:p>
                  </a:txBody>
                  <a:tcPr marL="91418" marR="91418" marT="48216" marB="48216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521482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1042965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564447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2085929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607412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3128894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650376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4171859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r"/>
                      <a:r>
                        <a:rPr lang="ru-RU" sz="2400" b="1" smtClean="0">
                          <a:latin typeface="Bahnschrift SemiLight SemiConde" panose="020b0502040204020203" pitchFamily="34" charset="0"/>
                        </a:rPr>
                        <a:t>0</a:t>
                      </a:r>
                      <a:endParaRPr lang="ru-RU" sz="2400" b="1">
                        <a:latin typeface="Bahnschrift SemiLight SemiConde" panose="020b0502040204020203" pitchFamily="34" charset="0"/>
                      </a:endParaRPr>
                    </a:p>
                  </a:txBody>
                  <a:tcPr marL="91418" marR="91418" marT="48216" marB="4821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521482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1042965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564447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2085929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607412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3128894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650376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4171859" algn="l" defTabSz="1042965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r"/>
                      <a:r>
                        <a:rPr lang="ru-RU" sz="2400" b="1" smtClean="0">
                          <a:latin typeface="Bahnschrift SemiLight SemiConde" panose="020b0502040204020203" pitchFamily="34" charset="0"/>
                        </a:rPr>
                        <a:t>0</a:t>
                      </a:r>
                      <a:endParaRPr lang="ru-RU" sz="2400" b="1">
                        <a:latin typeface="Bahnschrift SemiLight SemiConde" panose="020b0502040204020203" pitchFamily="34" charset="0"/>
                      </a:endParaRPr>
                    </a:p>
                  </a:txBody>
                  <a:tcPr marL="91418" marR="91418" marT="48216" marB="482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642750"/>
              </p:ext>
            </p:extLst>
          </p:nvPr>
        </p:nvGraphicFramePr>
        <p:xfrm>
          <a:off x="1904207" y="1272686"/>
          <a:ext cx="9296398" cy="822020"/>
        </p:xfrm>
        <a:graphic>
          <a:graphicData uri="http://schemas.openxmlformats.org/drawingml/2006/table">
            <a:tbl>
              <a:tblPr firstRow="1" bandRow="1"/>
              <a:tblGrid>
                <a:gridCol w="35175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02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2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22020">
                <a:tc>
                  <a:txBody>
                    <a:bodyPr vert="horz" wrap="square"/>
                    <a:lstStyle>
                      <a:defPPr/>
                      <a:lvl1pPr marL="0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521482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1042965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564447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2085929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607412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3128894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650376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4171859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/>
                      <a:r>
                        <a:rPr lang="ru-RU" sz="2400" b="0" smtClean="0">
                          <a:solidFill>
                            <a:schemeClr val="tx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Наименование показателя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1418" marR="91418" marT="39972" marB="3997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521482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1042965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564447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2085929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607412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3128894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650376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4171859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r"/>
                      <a:r>
                        <a:rPr lang="ru-RU" sz="2400" b="0" smtClean="0">
                          <a:solidFill>
                            <a:schemeClr val="tx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2022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1418" marR="91418" marT="39972" marB="3997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521482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1042965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564447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2085929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607412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3128894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650376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4171859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r"/>
                      <a:r>
                        <a:rPr lang="ru-RU" sz="2400" b="0" smtClean="0">
                          <a:solidFill>
                            <a:schemeClr val="tx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2023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1418" marR="91418" marT="39972" marB="3997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521482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1042965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564447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2085929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607412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3128894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650376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4171859" algn="l" defTabSz="1042965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r"/>
                      <a:r>
                        <a:rPr lang="ru-RU" sz="2400" b="0" smtClean="0">
                          <a:solidFill>
                            <a:schemeClr val="tx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2024</a:t>
                      </a:r>
                    </a:p>
                    <a:p>
                      <a:pPr algn="r"/>
                      <a:endParaRPr lang="ru-RU" sz="2400" b="0">
                        <a:solidFill>
                          <a:schemeClr val="tx1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1418" marR="91418" marT="39972" marB="3997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20" y="6817534"/>
            <a:ext cx="55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b="1" smtClean="0"/>
              <a:t>1</a:t>
            </a:r>
            <a:endParaRPr lang="ru-RU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7" name="Picture 7" descr="C:\Users\domenike\Desktop\Для презентации\Безымянный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22400" y="723574"/>
            <a:ext cx="6040438" cy="548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Куб 13"/>
          <p:cNvSpPr/>
          <p:nvPr/>
        </p:nvSpPr>
        <p:spPr>
          <a:xfrm>
            <a:off x="3036889" y="2331515"/>
            <a:ext cx="6715125" cy="2741876"/>
          </a:xfrm>
          <a:prstGeom prst="cub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6" tIns="52148" rIns="104296" bIns="52148" anchor="t"/>
          <a:lstStyle>
            <a:defPPr/>
          </a:lstStyle>
          <a:p>
            <a:pPr algn="ctr">
              <a:defRPr/>
            </a:pPr>
            <a:r>
              <a:rPr lang="ru-RU" sz="410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Доходы бюджета</a:t>
            </a:r>
          </a:p>
        </p:txBody>
      </p:sp>
      <p:grpSp>
        <p:nvGrpSpPr>
          <p:cNvPr id="13320" name="Группа 13319"/>
          <p:cNvGrpSpPr/>
          <p:nvPr/>
        </p:nvGrpSpPr>
        <p:grpSpPr>
          <a:xfrm>
            <a:off x="1046164" y="3702453"/>
            <a:ext cx="3425076" cy="1552507"/>
            <a:chOff x="784690" y="3508504"/>
            <a:chExt cx="2568727" cy="1470519"/>
          </a:xfrm>
        </p:grpSpPr>
        <p:pic>
          <p:nvPicPr>
            <p:cNvPr id="7182" name="Picture 6" descr="C:\Users\domenike\Desktop\Для презентации\169977574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31658" y="3508504"/>
              <a:ext cx="1121759" cy="147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олилиния 16"/>
            <p:cNvSpPr/>
            <p:nvPr/>
          </p:nvSpPr>
          <p:spPr>
            <a:xfrm>
              <a:off x="784690" y="4235908"/>
              <a:ext cx="1492997" cy="717092"/>
            </a:xfrm>
            <a:custGeom>
              <a:gdLst>
                <a:gd name="connsiteX0" fmla="*/ 1493690 w 1493690"/>
                <a:gd name="connsiteY0" fmla="*/ 206371 h 943796"/>
                <a:gd name="connsiteX1" fmla="*/ 1036490 w 1493690"/>
                <a:gd name="connsiteY1" fmla="*/ 229231 h 943796"/>
                <a:gd name="connsiteX2" fmla="*/ 1044110 w 1493690"/>
                <a:gd name="connsiteY2" fmla="*/ 922651 h 943796"/>
                <a:gd name="connsiteX3" fmla="*/ 61130 w 1493690"/>
                <a:gd name="connsiteY3" fmla="*/ 701671 h 943796"/>
                <a:gd name="connsiteX4" fmla="*/ 122090 w 1493690"/>
                <a:gd name="connsiteY4" fmla="*/ 61591 h 943796"/>
                <a:gd name="connsiteX5" fmla="*/ 266870 w 1493690"/>
                <a:gd name="connsiteY5" fmla="*/ 61591 h 9437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690" h="943796">
                  <a:moveTo>
                    <a:pt x="1493690" y="206371"/>
                  </a:moveTo>
                  <a:cubicBezTo>
                    <a:pt x="1302555" y="158111"/>
                    <a:pt x="1111420" y="109851"/>
                    <a:pt x="1036490" y="229231"/>
                  </a:cubicBezTo>
                  <a:cubicBezTo>
                    <a:pt x="961560" y="348611"/>
                    <a:pt x="1206670" y="843911"/>
                    <a:pt x="1044110" y="922651"/>
                  </a:cubicBezTo>
                  <a:cubicBezTo>
                    <a:pt x="881550" y="1001391"/>
                    <a:pt x="214800" y="845181"/>
                    <a:pt x="61130" y="701671"/>
                  </a:cubicBezTo>
                  <a:cubicBezTo>
                    <a:pt x="-92540" y="558161"/>
                    <a:pt x="87800" y="168271"/>
                    <a:pt x="122090" y="61591"/>
                  </a:cubicBezTo>
                  <a:cubicBezTo>
                    <a:pt x="156380" y="-45089"/>
                    <a:pt x="211625" y="8251"/>
                    <a:pt x="266870" y="61591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3319" name="Группа 13318"/>
          <p:cNvGrpSpPr/>
          <p:nvPr/>
        </p:nvGrpSpPr>
        <p:grpSpPr>
          <a:xfrm>
            <a:off x="406400" y="5709869"/>
            <a:ext cx="11479213" cy="1370100"/>
            <a:chOff x="304800" y="5410200"/>
            <a:chExt cx="8610600" cy="1299147"/>
          </a:xfrm>
        </p:grpSpPr>
        <p:sp>
          <p:nvSpPr>
            <p:cNvPr id="24" name="Куб 23"/>
            <p:cNvSpPr/>
            <p:nvPr/>
          </p:nvSpPr>
          <p:spPr>
            <a:xfrm>
              <a:off x="304800" y="5410200"/>
              <a:ext cx="2972211" cy="1299147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>
                <a:defRPr/>
              </a:pPr>
              <a:r>
                <a:rPr lang="ru-RU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Налоговые доходы –поступления в бюджет от уплаты </a:t>
              </a:r>
              <a:r>
                <a:rPr lang="ru-RU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налогов и сборов</a:t>
              </a:r>
              <a:endParaRPr lang="ru-RU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  <p:sp>
          <p:nvSpPr>
            <p:cNvPr id="23" name="Куб 22"/>
            <p:cNvSpPr/>
            <p:nvPr/>
          </p:nvSpPr>
          <p:spPr>
            <a:xfrm>
              <a:off x="3129353" y="5410200"/>
              <a:ext cx="2971020" cy="1299147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>
                <a:defRPr/>
              </a:pPr>
              <a:r>
                <a:rPr lang="ru-RU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Неналоговые доходы–поступления от уплаты </a:t>
              </a:r>
              <a:r>
                <a:rPr lang="ru-RU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пошлин, сборов и </a:t>
              </a:r>
              <a:r>
                <a:rPr lang="ru-RU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штрафов</a:t>
              </a:r>
            </a:p>
          </p:txBody>
        </p:sp>
        <p:sp>
          <p:nvSpPr>
            <p:cNvPr id="25" name="Куб 24"/>
            <p:cNvSpPr/>
            <p:nvPr/>
          </p:nvSpPr>
          <p:spPr>
            <a:xfrm>
              <a:off x="5943189" y="5410200"/>
              <a:ext cx="2972211" cy="1299147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>
                <a:defRPr/>
              </a:pPr>
              <a:r>
                <a:rPr lang="ru-RU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Безвозмездные поступления – финансовая помощь из бюджетов других уровней</a:t>
              </a:r>
            </a:p>
          </p:txBody>
        </p:sp>
      </p:grpSp>
      <p:grpSp>
        <p:nvGrpSpPr>
          <p:cNvPr id="13318" name="Группа 13317"/>
          <p:cNvGrpSpPr/>
          <p:nvPr/>
        </p:nvGrpSpPr>
        <p:grpSpPr>
          <a:xfrm>
            <a:off x="2603501" y="5073392"/>
            <a:ext cx="7656513" cy="797271"/>
            <a:chOff x="1953006" y="4806696"/>
            <a:chExt cx="5638800" cy="679704"/>
          </a:xfrm>
        </p:grpSpPr>
        <p:cxnSp>
          <p:nvCxnSpPr>
            <p:cNvPr id="13313" name="Прямая со стрелкой 13312"/>
            <p:cNvCxnSpPr>
              <a:stCxn id="24" idx="0"/>
            </p:cNvCxnSpPr>
            <p:nvPr/>
          </p:nvCxnSpPr>
          <p:spPr>
            <a:xfrm flipV="1">
              <a:off x="1953006" y="4806696"/>
              <a:ext cx="1509370" cy="604022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>
              <a:stCxn id="25" idx="0"/>
            </p:cNvCxnSpPr>
            <p:nvPr/>
          </p:nvCxnSpPr>
          <p:spPr>
            <a:xfrm flipH="1" flipV="1">
              <a:off x="6386414" y="4806696"/>
              <a:ext cx="1205392" cy="604022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flipH="1" flipV="1">
              <a:off x="4615156" y="4806696"/>
              <a:ext cx="0" cy="679704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1691544" y="160832"/>
            <a:ext cx="8975662" cy="843978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4800" b="1" i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Доходы бюджета города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20" y="6817534"/>
            <a:ext cx="55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b="1" smtClean="0"/>
              <a:t>2</a:t>
            </a:r>
            <a:endParaRPr lang="ru-RU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Прямоугольник 15"/>
          <p:cNvSpPr/>
          <p:nvPr/>
        </p:nvSpPr>
        <p:spPr>
          <a:xfrm>
            <a:off x="151606" y="160833"/>
            <a:ext cx="11658600" cy="1336421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4000" b="1" i="1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Бюджетообразующие (основные) налоги городского бюджета на 2022 год</a:t>
            </a:r>
          </a:p>
        </p:txBody>
      </p:sp>
      <p:sp>
        <p:nvSpPr>
          <p:cNvPr id="2" name="Цилиндр 1"/>
          <p:cNvSpPr/>
          <p:nvPr/>
        </p:nvSpPr>
        <p:spPr>
          <a:xfrm>
            <a:off x="3598863" y="4088528"/>
            <a:ext cx="6019800" cy="2622955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>
              <a:defRPr/>
            </a:pPr>
            <a:r>
              <a:rPr lang="ru-RU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Налог на доходы физических лиц</a:t>
            </a:r>
          </a:p>
        </p:txBody>
      </p:sp>
      <p:sp>
        <p:nvSpPr>
          <p:cNvPr id="19" name="Цилиндр 18"/>
          <p:cNvSpPr/>
          <p:nvPr/>
        </p:nvSpPr>
        <p:spPr>
          <a:xfrm>
            <a:off x="5104606" y="2497335"/>
            <a:ext cx="2749550" cy="2098698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>
              <a:defRPr/>
            </a:pPr>
            <a:r>
              <a:rPr lang="ru-RU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Земельный налог</a:t>
            </a:r>
          </a:p>
        </p:txBody>
      </p:sp>
      <p:pic>
        <p:nvPicPr>
          <p:cNvPr id="27650" name="Picture 2" descr="C:\Users\NachFin\Desktop\Новая папка\гиф\232090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3563" y="3055090"/>
            <a:ext cx="1187450" cy="191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760413" y="3306330"/>
            <a:ext cx="4457700" cy="3076864"/>
            <a:chOff x="761999" y="3134236"/>
            <a:chExt cx="4457700" cy="2916769"/>
          </a:xfrm>
        </p:grpSpPr>
        <p:sp>
          <p:nvSpPr>
            <p:cNvPr id="3" name="Стрелка вправо 2"/>
            <p:cNvSpPr/>
            <p:nvPr/>
          </p:nvSpPr>
          <p:spPr>
            <a:xfrm>
              <a:off x="2247899" y="3134236"/>
              <a:ext cx="2971800" cy="932033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>
                <a:defRPr/>
              </a:pPr>
              <a:endParaRPr lang="ru-RU" altLang="ru-RU" b="1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ru-RU" altLang="ru-RU" b="1" i="1">
                  <a:solidFill>
                    <a:schemeClr val="tx1"/>
                  </a:solidFill>
                </a:rPr>
                <a:t>2022 г.- 207,2  млн.руб.</a:t>
              </a:r>
            </a:p>
            <a:p>
              <a:pPr algn="ctr">
                <a:defRPr/>
              </a:pPr>
              <a:endParaRPr lang="ru-RU" b="1">
                <a:solidFill>
                  <a:schemeClr val="tx1"/>
                </a:solidFill>
              </a:endParaRPr>
            </a:p>
          </p:txBody>
        </p:sp>
        <p:sp>
          <p:nvSpPr>
            <p:cNvPr id="26" name="Стрелка вправо 25"/>
            <p:cNvSpPr/>
            <p:nvPr/>
          </p:nvSpPr>
          <p:spPr>
            <a:xfrm>
              <a:off x="761999" y="5118972"/>
              <a:ext cx="2971800" cy="932033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>
                <a:defRPr/>
              </a:pPr>
              <a:endParaRPr lang="ru-RU" altLang="ru-RU" b="1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ru-RU" altLang="ru-RU" b="1" i="1">
                  <a:solidFill>
                    <a:schemeClr val="tx1"/>
                  </a:solidFill>
                </a:rPr>
                <a:t>2022 г.- 392,1 млн.руб.</a:t>
              </a:r>
            </a:p>
            <a:p>
              <a:pPr algn="ctr">
                <a:defRPr/>
              </a:pPr>
              <a:endParaRPr lang="ru-RU" altLang="ru-RU" b="1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720" y="6817534"/>
            <a:ext cx="55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b="1" smtClean="0"/>
              <a:t>3</a:t>
            </a:r>
            <a:endParaRPr lang="ru-RU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2" name="Picture 4" descr="C:\Users\admin1\Desktop\гиф\43642527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4614" y="2319791"/>
            <a:ext cx="2778125" cy="234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7406" y="33440"/>
            <a:ext cx="11073271" cy="1213310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3600" b="1" i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Arial"/>
              </a:rPr>
              <a:t>Структура доходов бюджета города – курорта Кисловодска на 2022-2024 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3638226"/>
              </p:ext>
            </p:extLst>
          </p:nvPr>
        </p:nvGraphicFramePr>
        <p:xfrm>
          <a:off x="2962276" y="1849133"/>
          <a:ext cx="8694737" cy="3612845"/>
        </p:xfrm>
        <a:graphic>
          <a:graphicData uri="http://schemas.openxmlformats.org/drawingml/2006/table">
            <a:tbl>
              <a:tblPr/>
              <a:tblGrid>
                <a:gridCol w="11689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60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811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085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57994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1004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/>
                        </a:rPr>
                        <a:t>Год</a:t>
                      </a:r>
                      <a:endParaRPr kumimoji="0" lang="ru-RU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8264" marB="482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  <a:cs typeface="Arial"/>
                        </a:rPr>
                        <a:t>Общий объем доходов бюджета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8264" marB="482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1004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  <a:cs typeface="Arial"/>
                        </a:rPr>
                        <a:t>Налоговые и неналоговые доходы</a:t>
                      </a: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8264" marB="482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1004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  <a:cs typeface="Arial"/>
                        </a:rPr>
                        <a:t>Безвозмездные поступления</a:t>
                      </a: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8264" marB="482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1617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1004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Light SemiConde" panose="020b0502040204020203" pitchFamily="34" charset="0"/>
                          <a:cs typeface="Arial"/>
                        </a:rPr>
                        <a:t>2022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91426" marR="91426" marT="48264" marB="482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Light SemiConde" panose="020b0502040204020203" pitchFamily="34" charset="0"/>
                          <a:cs typeface="Arial"/>
                        </a:rPr>
                        <a:t>3 451,1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91426" marR="91426" marT="48264" marB="482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Light SemiConde" panose="020b0502040204020203" pitchFamily="34" charset="0"/>
                          <a:cs typeface="Arial"/>
                        </a:rPr>
                        <a:t>895,9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91426" marR="91426" marT="48264" marB="482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1004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Light SemiConde" panose="020b0502040204020203" pitchFamily="34" charset="0"/>
                          <a:cs typeface="Arial"/>
                        </a:rPr>
                        <a:t>2 555,2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91426" marR="91426" marT="48264" marB="482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1617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1004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Light SemiConde" panose="020b0502040204020203" pitchFamily="34" charset="0"/>
                          <a:cs typeface="Arial"/>
                        </a:rPr>
                        <a:t>2023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91426" marR="91426" marT="48264" marB="482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Light SemiConde" panose="020b0502040204020203" pitchFamily="34" charset="0"/>
                          <a:cs typeface="Arial"/>
                        </a:rPr>
                        <a:t>2 842,7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91426" marR="91426" marT="48264" marB="482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Light SemiConde" panose="020b0502040204020203" pitchFamily="34" charset="0"/>
                          <a:cs typeface="Arial"/>
                        </a:rPr>
                        <a:t>934,9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91426" marR="91426" marT="48264" marB="482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Light SemiConde" panose="020b0502040204020203" pitchFamily="34" charset="0"/>
                          <a:cs typeface="Arial"/>
                        </a:rPr>
                        <a:t>1 907,8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91426" marR="91426" marT="48264" marB="482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1617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1004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Light SemiConde" panose="020b0502040204020203" pitchFamily="34" charset="0"/>
                          <a:cs typeface="Arial"/>
                        </a:rPr>
                        <a:t>2024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91426" marR="91426" marT="48264" marB="482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Light SemiConde" panose="020b0502040204020203" pitchFamily="34" charset="0"/>
                          <a:cs typeface="Arial"/>
                        </a:rPr>
                        <a:t>2 908,4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91426" marR="91426" marT="48264" marB="482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Light SemiConde" panose="020b0502040204020203" pitchFamily="34" charset="0"/>
                          <a:cs typeface="Arial"/>
                        </a:rPr>
                        <a:t>974,9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91426" marR="91426" marT="48264" marB="482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Light SemiConde" panose="020b0502040204020203" pitchFamily="34" charset="0"/>
                          <a:cs typeface="Arial"/>
                        </a:rPr>
                        <a:t>1 933,4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8264" marB="482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047414" y="6741631"/>
            <a:ext cx="10806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/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Млн. руб</a:t>
            </a:r>
            <a:endParaRPr lang="ru-RU" altLang="ru-RU" sz="1800"/>
          </a:p>
        </p:txBody>
      </p:sp>
      <p:sp>
        <p:nvSpPr>
          <p:cNvPr id="6" name="TextBox 5"/>
          <p:cNvSpPr txBox="1"/>
          <p:nvPr/>
        </p:nvSpPr>
        <p:spPr>
          <a:xfrm>
            <a:off x="13720" y="6817534"/>
            <a:ext cx="55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b="1" smtClean="0"/>
              <a:t>4</a:t>
            </a:r>
            <a:endParaRPr lang="ru-RU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" name="Группа 20"/>
          <p:cNvGrpSpPr/>
          <p:nvPr/>
        </p:nvGrpSpPr>
        <p:grpSpPr>
          <a:xfrm>
            <a:off x="-14022388" y="5416754"/>
            <a:ext cx="13792200" cy="1579468"/>
            <a:chOff x="-14021594" y="5134605"/>
            <a:chExt cx="13792183" cy="1368049"/>
          </a:xfrm>
        </p:grpSpPr>
        <p:sp>
          <p:nvSpPr>
            <p:cNvPr id="17" name="Куб 16"/>
            <p:cNvSpPr/>
            <p:nvPr/>
          </p:nvSpPr>
          <p:spPr>
            <a:xfrm>
              <a:off x="-14021594" y="5458121"/>
              <a:ext cx="11887185" cy="1044533"/>
            </a:xfrm>
            <a:prstGeom prst="cube">
              <a:avLst>
                <a:gd name="adj" fmla="val 76923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>
                <a:defRPr/>
              </a:pPr>
              <a:endParaRPr lang="ru-RU"/>
            </a:p>
          </p:txBody>
        </p:sp>
        <p:pic>
          <p:nvPicPr>
            <p:cNvPr id="10247" name="Picture 7" descr="C:\Users\domenike\Desktop\Для презентации\436425270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2134394" y="5134605"/>
              <a:ext cx="1904983" cy="114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7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557248617"/>
              </p:ext>
            </p:extLst>
          </p:nvPr>
        </p:nvGraphicFramePr>
        <p:xfrm>
          <a:off x="258763" y="572829"/>
          <a:ext cx="11785600" cy="6485365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1606" y="10088"/>
            <a:ext cx="11658600" cy="1336421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>
              <a:defRPr/>
            </a:pPr>
            <a:r>
              <a:rPr lang="ru-RU" sz="4000" b="1" i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Структура </a:t>
            </a:r>
            <a:r>
              <a:rPr lang="ru-RU" sz="4000" b="1" i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налоговых </a:t>
            </a:r>
            <a:r>
              <a:rPr lang="ru-RU" sz="4000" b="1" i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и неналоговых доходов на 2021-2024 </a:t>
            </a:r>
            <a:r>
              <a:rPr lang="ru-RU" sz="4000" b="1" i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годы</a:t>
            </a:r>
            <a:endParaRPr lang="ru-RU" sz="4000" b="1" i="1">
              <a:ln w="127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/>
            </a:endParaRPr>
          </a:p>
        </p:txBody>
      </p:sp>
      <p:pic>
        <p:nvPicPr>
          <p:cNvPr id="8" name="Picture 8" descr="C:\Users\domenike\Desktop\Для презентации\8076956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3815" y="1377111"/>
            <a:ext cx="1374193" cy="10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 descr="C:\Users\NachFin\Desktop\Новая папка\гиф\14242022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92639" y="5523706"/>
            <a:ext cx="1595979" cy="198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720" y="6817534"/>
            <a:ext cx="55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b="1" smtClean="0"/>
              <a:t>5</a:t>
            </a:r>
            <a:endParaRPr lang="ru-RU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06 3.7037E-07 L 1.17201 -0.0037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7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7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7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47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7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7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47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7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7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7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7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7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47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47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47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425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2" name="Picture 4" descr="C:\Users\admin1\Desktop\гиф\43642527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133619" y="843240"/>
            <a:ext cx="1714500" cy="144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55309"/>
            <a:ext cx="12231352" cy="1336421"/>
          </a:xfrm>
          <a:prstGeom prst="rect">
            <a:avLst/>
          </a:prstGeom>
          <a:noFill/>
        </p:spPr>
        <p:txBody>
          <a:bodyPr lIns="104296" tIns="52148" rIns="104296" bIns="52148">
            <a:spAutoFit/>
          </a:bodyPr>
          <a:lstStyle>
            <a:defPPr/>
          </a:lstStyle>
          <a:p>
            <a:pPr algn="ctr">
              <a:defRPr/>
            </a:pPr>
            <a:r>
              <a:rPr lang="ru-RU" sz="4000" b="1" i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/>
              </a:rPr>
              <a:t>Расходы бюджета города – курорта Кисловодска 2021-2024 гг.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4513234"/>
              </p:ext>
            </p:extLst>
          </p:nvPr>
        </p:nvGraphicFramePr>
        <p:xfrm>
          <a:off x="1828006" y="1391730"/>
          <a:ext cx="9448803" cy="7366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34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86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626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02976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endParaRPr lang="ru-RU" sz="210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8306" marB="4830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210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210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8306" marB="483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2100" smtClean="0">
                          <a:solidFill>
                            <a:schemeClr val="tx1"/>
                          </a:solidFill>
                        </a:rPr>
                        <a:t>2021 </a:t>
                      </a:r>
                    </a:p>
                  </a:txBody>
                  <a:tcPr marL="91429" marR="91429" marT="48306" marB="4830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2100" smtClean="0">
                          <a:solidFill>
                            <a:schemeClr val="tx1"/>
                          </a:solidFill>
                        </a:rPr>
                        <a:t>2022 </a:t>
                      </a:r>
                    </a:p>
                  </a:txBody>
                  <a:tcPr marL="91429" marR="91429" marT="48306" marB="4830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2100" smtClean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marL="91429" marR="91429" marT="48306" marB="4830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ru-RU" sz="2100" smtClean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 marL="91429" marR="91429" marT="48306" marB="4830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0939473"/>
              </p:ext>
            </p:extLst>
          </p:nvPr>
        </p:nvGraphicFramePr>
        <p:xfrm>
          <a:off x="1791087" y="2170592"/>
          <a:ext cx="9511119" cy="50321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018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9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23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73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18335"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 sz="1200"/>
                    </a:p>
                  </a:txBody>
                  <a:tcPr marL="91429" marR="91429" marT="48252" marB="4825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ru-RU" sz="1700" smtClean="0">
                          <a:solidFill>
                            <a:schemeClr val="tx1"/>
                          </a:solidFill>
                        </a:rPr>
                        <a:t>Национальная безопасность, правоохранительная деятельность, национальная</a:t>
                      </a:r>
                      <a:r>
                        <a:rPr lang="ru-RU" sz="1700" baseline="0" smtClean="0">
                          <a:solidFill>
                            <a:schemeClr val="tx1"/>
                          </a:solidFill>
                        </a:rPr>
                        <a:t> оборона</a:t>
                      </a:r>
                      <a:endParaRPr lang="ru-RU" sz="170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8252" marB="482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>
                          <a:solidFill>
                            <a:schemeClr val="tx1"/>
                          </a:solidFill>
                        </a:rPr>
                        <a:t>41,5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8252" marB="4825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>
                          <a:solidFill>
                            <a:schemeClr val="tx1"/>
                          </a:solidFill>
                        </a:rPr>
                        <a:t>43,</a:t>
                      </a:r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8252" marB="4825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>
                          <a:solidFill>
                            <a:schemeClr val="tx1"/>
                          </a:solidFill>
                        </a:rPr>
                        <a:t>41,9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8252" marB="4825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>
                          <a:solidFill>
                            <a:schemeClr val="tx1"/>
                          </a:solidFill>
                        </a:rPr>
                        <a:t>42,2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8252" marB="4825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4890"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 sz="1200"/>
                    </a:p>
                  </a:txBody>
                  <a:tcPr marL="91429" marR="91429" marT="48252" marB="4825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ru-RU" sz="1600" b="1" smtClean="0"/>
                        <a:t>Социальная сфера (образование, социальная политика, культура, физическая культура и спорт)</a:t>
                      </a:r>
                      <a:endParaRPr lang="ru-RU" sz="1600" b="1"/>
                    </a:p>
                  </a:txBody>
                  <a:tcPr marL="91429" marR="91429" marT="48252" marB="482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/>
                        <a:t>4 206,5</a:t>
                      </a:r>
                    </a:p>
                    <a:p>
                      <a:pPr algn="r"/>
                      <a:endParaRPr lang="ru-RU" sz="2200"/>
                    </a:p>
                  </a:txBody>
                  <a:tcPr marL="91429" marR="91429" marT="48252" marB="4825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/>
                        <a:t>2 647,</a:t>
                      </a:r>
                      <a:r>
                        <a:rPr lang="en-US" sz="2200" smtClean="0"/>
                        <a:t>3</a:t>
                      </a:r>
                      <a:endParaRPr lang="ru-RU" sz="2200"/>
                    </a:p>
                  </a:txBody>
                  <a:tcPr marL="91429" marR="91429" marT="48252" marB="4825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/>
                        <a:t>2 174,10</a:t>
                      </a:r>
                      <a:endParaRPr lang="ru-RU" sz="2200"/>
                    </a:p>
                  </a:txBody>
                  <a:tcPr marL="91429" marR="91429" marT="48252" marB="4825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/>
                        <a:t>2 216,6</a:t>
                      </a:r>
                      <a:endParaRPr lang="ru-RU" sz="2200"/>
                    </a:p>
                  </a:txBody>
                  <a:tcPr marL="91429" marR="91429" marT="48252" marB="4825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9600"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 sz="1200"/>
                    </a:p>
                  </a:txBody>
                  <a:tcPr marL="91429" marR="91429" marT="48252" marB="4825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ru-RU" sz="1800" b="1" smtClean="0"/>
                        <a:t>Национальная экономика</a:t>
                      </a:r>
                      <a:endParaRPr lang="ru-RU" sz="1800" b="1"/>
                    </a:p>
                  </a:txBody>
                  <a:tcPr marL="91429" marR="91429" marT="48252" marB="482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/>
                        <a:t>296,3</a:t>
                      </a:r>
                      <a:endParaRPr lang="ru-RU" sz="2200"/>
                    </a:p>
                  </a:txBody>
                  <a:tcPr marL="91429" marR="91429" marT="48252" marB="4825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/>
                        <a:t>24,6</a:t>
                      </a:r>
                    </a:p>
                  </a:txBody>
                  <a:tcPr marL="91429" marR="91429" marT="48252" marB="4825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/>
                        <a:t>21,7</a:t>
                      </a:r>
                      <a:endParaRPr lang="ru-RU" sz="2200"/>
                    </a:p>
                  </a:txBody>
                  <a:tcPr marL="91429" marR="91429" marT="48252" marB="4825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/>
                        <a:t>22,1</a:t>
                      </a:r>
                      <a:endParaRPr lang="ru-RU" sz="2200"/>
                    </a:p>
                  </a:txBody>
                  <a:tcPr marL="91429" marR="91429" marT="48252" marB="4825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1839"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 sz="1200"/>
                    </a:p>
                  </a:txBody>
                  <a:tcPr marL="91429" marR="91429" marT="48252" marB="4825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ru-RU" sz="1600" b="1" smtClean="0"/>
                        <a:t>Общегосударственные вопросы, СМИ, охрана окружающей среды</a:t>
                      </a:r>
                      <a:endParaRPr lang="ru-RU" sz="1600" b="1"/>
                    </a:p>
                  </a:txBody>
                  <a:tcPr marL="91429" marR="91429" marT="48252" marB="482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/>
                        <a:t>291,9</a:t>
                      </a:r>
                      <a:endParaRPr lang="ru-RU" sz="2200"/>
                    </a:p>
                  </a:txBody>
                  <a:tcPr marL="91429" marR="91429" marT="48252" marB="4825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/>
                        <a:t>288,7</a:t>
                      </a:r>
                      <a:endParaRPr lang="ru-RU" sz="2200"/>
                    </a:p>
                  </a:txBody>
                  <a:tcPr marL="91429" marR="91429" marT="48252" marB="4825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/>
                        <a:t>253,7</a:t>
                      </a:r>
                      <a:endParaRPr lang="ru-RU" sz="2200"/>
                    </a:p>
                  </a:txBody>
                  <a:tcPr marL="91429" marR="91429" marT="48252" marB="4825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/>
                        <a:t>253,7</a:t>
                      </a:r>
                      <a:endParaRPr lang="ru-RU" sz="2200"/>
                    </a:p>
                  </a:txBody>
                  <a:tcPr marL="91429" marR="91429" marT="48252" marB="4825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3266"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 sz="1200"/>
                    </a:p>
                  </a:txBody>
                  <a:tcPr marL="91429" marR="91429" marT="48252" marB="4825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ru-RU" sz="1600" b="1" smtClean="0"/>
                        <a:t>Жилищно-коммунальное хозяйство</a:t>
                      </a:r>
                      <a:endParaRPr lang="ru-RU" sz="1600" b="1"/>
                    </a:p>
                  </a:txBody>
                  <a:tcPr marL="91429" marR="91429" marT="48252" marB="482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/>
                        <a:t>2 085,2</a:t>
                      </a:r>
                    </a:p>
                  </a:txBody>
                  <a:tcPr marL="91429" marR="91429" marT="48252" marB="4825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/>
                        <a:t>406,7</a:t>
                      </a:r>
                      <a:endParaRPr lang="ru-RU" sz="2200"/>
                    </a:p>
                  </a:txBody>
                  <a:tcPr marL="91429" marR="91429" marT="48252" marB="4825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/>
                        <a:t>307,4</a:t>
                      </a:r>
                      <a:endParaRPr lang="ru-RU" sz="2200"/>
                    </a:p>
                  </a:txBody>
                  <a:tcPr marL="91429" marR="91429" marT="48252" marB="4825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/>
                        <a:t>329,9</a:t>
                      </a:r>
                      <a:endParaRPr lang="ru-RU" sz="2200"/>
                    </a:p>
                  </a:txBody>
                  <a:tcPr marL="91429" marR="91429" marT="48252" marB="4825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9895"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 sz="1200"/>
                    </a:p>
                  </a:txBody>
                  <a:tcPr marL="91429" marR="91429" marT="48252" marB="4825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ru-RU" sz="1600" b="1" smtClean="0"/>
                        <a:t>Муниципальный долг</a:t>
                      </a:r>
                      <a:endParaRPr lang="ru-RU" sz="1600" b="1"/>
                    </a:p>
                  </a:txBody>
                  <a:tcPr marL="91429" marR="91429" marT="48252" marB="482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/>
                        <a:t>31,8</a:t>
                      </a:r>
                      <a:endParaRPr lang="ru-RU" sz="2200"/>
                    </a:p>
                  </a:txBody>
                  <a:tcPr marL="91429" marR="91429" marT="48252" marB="4825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/>
                        <a:t>40,2</a:t>
                      </a:r>
                      <a:endParaRPr lang="ru-RU" sz="2200"/>
                    </a:p>
                  </a:txBody>
                  <a:tcPr marL="91429" marR="91429" marT="48252" marB="4825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b="0" smtClean="0"/>
                        <a:t>43,9</a:t>
                      </a:r>
                      <a:endParaRPr lang="ru-RU" sz="2200" b="1"/>
                    </a:p>
                  </a:txBody>
                  <a:tcPr marL="91429" marR="91429" marT="48252" marB="4825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/>
                        <a:t>43,9</a:t>
                      </a:r>
                    </a:p>
                  </a:txBody>
                  <a:tcPr marL="91429" marR="91429" marT="48252" marB="4825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9818"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ru-RU" sz="1200"/>
                    </a:p>
                  </a:txBody>
                  <a:tcPr marL="91429" marR="91429" marT="48252" marB="4825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ru-RU" sz="1600" b="1" smtClean="0"/>
                        <a:t>ИТОГО</a:t>
                      </a:r>
                      <a:endParaRPr lang="ru-RU" sz="1600" b="1"/>
                    </a:p>
                  </a:txBody>
                  <a:tcPr marL="91429" marR="91429" marT="48252" marB="482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/>
                        <a:t>6 953,2</a:t>
                      </a:r>
                    </a:p>
                  </a:txBody>
                  <a:tcPr marL="91429" marR="91429" marT="48252" marB="4825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/>
                        <a:t>3 451,1</a:t>
                      </a:r>
                      <a:endParaRPr lang="ru-RU" sz="2200"/>
                    </a:p>
                  </a:txBody>
                  <a:tcPr marL="91429" marR="91429" marT="48252" marB="4825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/>
                        <a:t>2 842,7</a:t>
                      </a:r>
                      <a:endParaRPr lang="ru-RU" sz="2200"/>
                    </a:p>
                  </a:txBody>
                  <a:tcPr marL="91429" marR="91429" marT="48252" marB="4825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/>
                      <a:r>
                        <a:rPr lang="ru-RU" sz="2200" smtClean="0"/>
                        <a:t>2 908,4</a:t>
                      </a:r>
                      <a:endParaRPr lang="ru-RU" sz="2200"/>
                    </a:p>
                  </a:txBody>
                  <a:tcPr marL="91429" marR="91429" marT="48252" marB="4825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918720" y="2489351"/>
            <a:ext cx="514122" cy="4228944"/>
            <a:chOff x="2909328" y="2667794"/>
            <a:chExt cx="514311" cy="3287773"/>
          </a:xfrm>
        </p:grpSpPr>
        <p:pic>
          <p:nvPicPr>
            <p:cNvPr id="11" name="Объект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3923" y="5619253"/>
              <a:ext cx="430660" cy="3363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622" y="5135221"/>
              <a:ext cx="489776" cy="3640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9329" y="4550390"/>
              <a:ext cx="514310" cy="4089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9328" y="3429794"/>
              <a:ext cx="475254" cy="3526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9328" y="4037564"/>
              <a:ext cx="499069" cy="3472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9330" y="2667794"/>
              <a:ext cx="475252" cy="3721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1429206" y="6516565"/>
            <a:ext cx="6799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/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Млн</a:t>
            </a:r>
            <a:r>
              <a:rPr lang="ru-RU" altLang="ru-RU" sz="1800" smtClean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smtClean="0"/>
              <a:t> </a:t>
            </a:r>
            <a:r>
              <a:rPr lang="ru-RU" altLang="ru-RU" sz="1800" err="1"/>
              <a:t>руб</a:t>
            </a:r>
            <a:endParaRPr lang="ru-RU" altLang="ru-RU" sz="1800"/>
          </a:p>
        </p:txBody>
      </p:sp>
      <p:sp>
        <p:nvSpPr>
          <p:cNvPr id="19" name="TextBox 18"/>
          <p:cNvSpPr txBox="1"/>
          <p:nvPr/>
        </p:nvSpPr>
        <p:spPr>
          <a:xfrm>
            <a:off x="13720" y="6817534"/>
            <a:ext cx="55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b="1" smtClean="0"/>
              <a:t>6</a:t>
            </a:r>
            <a:endParaRPr lang="ru-RU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Slipstream</Template>
  <Company/>
  <PresentationFormat>Произвольный</PresentationFormat>
  <Paragraphs>151</Paragraphs>
  <Slides>33</Slides>
  <Notes>14</Notes>
  <TotalTime>5772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42">
      <vt:lpstr>Arial</vt:lpstr>
      <vt:lpstr>Calibri</vt:lpstr>
      <vt:lpstr>Monotype Corsiva</vt:lpstr>
      <vt:lpstr>Times New Roman</vt:lpstr>
      <vt:lpstr>Bookman Old Style</vt:lpstr>
      <vt:lpstr>Candara</vt:lpstr>
      <vt:lpstr>Bahnschrift SemiLight SemiConde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Presentermedia</dc:creator>
  <cp:lastModifiedBy>Gorbonosova E.A.</cp:lastModifiedBy>
  <cp:revision>228</cp:revision>
  <cp:lastPrinted>2021-12-13T15:17:48.000</cp:lastPrinted>
  <dcterms:created xsi:type="dcterms:W3CDTF">2012-03-26T15:52:29Z</dcterms:created>
  <dcterms:modified xsi:type="dcterms:W3CDTF">2023-04-03T08:28:37Z</dcterms:modified>
</cp:coreProperties>
</file>