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378" r:id="rId2"/>
    <p:sldId id="381" r:id="rId3"/>
    <p:sldId id="384" r:id="rId4"/>
    <p:sldId id="383" r:id="rId5"/>
    <p:sldId id="387" r:id="rId6"/>
    <p:sldId id="386" r:id="rId7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C801"/>
    <a:srgbClr val="DBBE0F"/>
    <a:srgbClr val="679E2A"/>
    <a:srgbClr val="FFDB01"/>
    <a:srgbClr val="BC17E9"/>
    <a:srgbClr val="F86308"/>
    <a:srgbClr val="996633"/>
    <a:srgbClr val="E4A302"/>
    <a:srgbClr val="8A6900"/>
    <a:srgbClr val="B48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9" autoAdjust="0"/>
    <p:restoredTop sz="94700" autoAdjust="0"/>
  </p:normalViewPr>
  <p:slideViewPr>
    <p:cSldViewPr>
      <p:cViewPr varScale="1">
        <p:scale>
          <a:sx n="142" d="100"/>
          <a:sy n="142" d="100"/>
        </p:scale>
        <p:origin x="-2760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3998" cy="5143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D851-24F0-46DE-9465-1F821107C456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56C-50C3-4783-A893-A0F0ECFCF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080px_Atmosfera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28" y="1837872"/>
            <a:ext cx="360040" cy="445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8"/>
          <a:stretch/>
        </p:blipFill>
        <p:spPr>
          <a:xfrm>
            <a:off x="4689352" y="1912023"/>
            <a:ext cx="144016" cy="328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1" t="1" r="18" b="1"/>
          <a:stretch/>
        </p:blipFill>
        <p:spPr>
          <a:xfrm>
            <a:off x="3516385" y="1898506"/>
            <a:ext cx="417264" cy="33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7"/>
          <p:cNvGrpSpPr>
            <a:grpSpLocks/>
          </p:cNvGrpSpPr>
          <p:nvPr/>
        </p:nvGrpSpPr>
        <p:grpSpPr bwMode="auto">
          <a:xfrm>
            <a:off x="0" y="0"/>
            <a:ext cx="9144000" cy="5176838"/>
            <a:chOff x="0" y="0"/>
            <a:chExt cx="9144000" cy="5176140"/>
          </a:xfrm>
        </p:grpSpPr>
        <p:pic>
          <p:nvPicPr>
            <p:cNvPr id="5152" name="Picture 3" descr="C:\Users\m.medvedeva\Desktop\Тексты\Апрель 2019\9c18da76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7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Рисунок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04944"/>
              <a:ext cx="155541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339725"/>
            <a:ext cx="4465637" cy="71913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Организаторы Конкурса</a:t>
            </a:r>
          </a:p>
        </p:txBody>
      </p:sp>
      <p:grpSp>
        <p:nvGrpSpPr>
          <p:cNvPr id="5124" name="Группа 22"/>
          <p:cNvGrpSpPr>
            <a:grpSpLocks/>
          </p:cNvGrpSpPr>
          <p:nvPr/>
        </p:nvGrpSpPr>
        <p:grpSpPr bwMode="auto">
          <a:xfrm>
            <a:off x="0" y="157163"/>
            <a:ext cx="6297613" cy="431800"/>
            <a:chOff x="0" y="156965"/>
            <a:chExt cx="6297109" cy="43204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268154"/>
              <a:ext cx="6155832" cy="71478"/>
            </a:xfrm>
            <a:prstGeom prst="rect">
              <a:avLst/>
            </a:prstGeom>
            <a:solidFill>
              <a:srgbClr val="353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857155">
              <a:off x="6009794" y="156965"/>
              <a:ext cx="287315" cy="4320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125" name="Picture 4" descr="https://www.eeua.ru/images/siluet-Moskvy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3163"/>
            <a:ext cx="4105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643438" y="1347788"/>
            <a:ext cx="4105275" cy="338455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1347788"/>
            <a:ext cx="4105275" cy="3384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5128" name="Прямоугольник 31"/>
          <p:cNvSpPr>
            <a:spLocks noChangeArrowheads="1"/>
          </p:cNvSpPr>
          <p:nvPr/>
        </p:nvSpPr>
        <p:spPr bwMode="auto">
          <a:xfrm>
            <a:off x="5580063" y="1492250"/>
            <a:ext cx="2879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Центральная</a:t>
            </a:r>
          </a:p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избирательная комиссия</a:t>
            </a:r>
          </a:p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Российской Федерации</a:t>
            </a:r>
          </a:p>
        </p:txBody>
      </p:sp>
      <p:sp>
        <p:nvSpPr>
          <p:cNvPr id="5129" name="Прямоугольник 32"/>
          <p:cNvSpPr>
            <a:spLocks noChangeArrowheads="1"/>
          </p:cNvSpPr>
          <p:nvPr/>
        </p:nvSpPr>
        <p:spPr bwMode="auto">
          <a:xfrm>
            <a:off x="6011863" y="3511550"/>
            <a:ext cx="235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РЦОИТ при ЦИК России</a:t>
            </a:r>
            <a:r>
              <a:rPr lang="ru-RU" altLang="ru-RU" sz="140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186363" y="3267075"/>
            <a:ext cx="0" cy="7207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68313" y="1347788"/>
            <a:ext cx="3959225" cy="3384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132" name="Picture 3" descr="C:\Users\m.medvedeva\Downloads\обложка_20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7650"/>
            <a:ext cx="38877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468313" y="1347788"/>
            <a:ext cx="3959225" cy="338455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34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7" r="26855"/>
          <a:stretch>
            <a:fillRect/>
          </a:stretch>
        </p:blipFill>
        <p:spPr bwMode="auto">
          <a:xfrm>
            <a:off x="1476375" y="1419225"/>
            <a:ext cx="3238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" descr="C:\Users\m.medvedeva\Desktop\Тексты\Август 2018\Конкурс\DOal9CxWsAAui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97"/>
          <a:stretch>
            <a:fillRect/>
          </a:stretch>
        </p:blipFill>
        <p:spPr bwMode="auto">
          <a:xfrm>
            <a:off x="827088" y="1492250"/>
            <a:ext cx="7254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1" r="74197"/>
          <a:stretch>
            <a:fillRect/>
          </a:stretch>
        </p:blipFill>
        <p:spPr bwMode="auto">
          <a:xfrm>
            <a:off x="611188" y="1419225"/>
            <a:ext cx="285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Прямоугольник 45"/>
          <p:cNvSpPr>
            <a:spLocks noChangeArrowheads="1"/>
          </p:cNvSpPr>
          <p:nvPr/>
        </p:nvSpPr>
        <p:spPr bwMode="auto">
          <a:xfrm>
            <a:off x="1476375" y="1419225"/>
            <a:ext cx="30241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Избирательные комиссии субъектов </a:t>
            </a:r>
          </a:p>
          <a:p>
            <a:pPr algn="ctr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</a:p>
        </p:txBody>
      </p:sp>
      <p:sp>
        <p:nvSpPr>
          <p:cNvPr id="5138" name="Прямоугольник 46"/>
          <p:cNvSpPr>
            <a:spLocks noChangeArrowheads="1"/>
          </p:cNvSpPr>
          <p:nvPr/>
        </p:nvSpPr>
        <p:spPr bwMode="auto">
          <a:xfrm>
            <a:off x="1763713" y="2263775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Общеобразовательные организации</a:t>
            </a:r>
          </a:p>
        </p:txBody>
      </p:sp>
      <p:sp>
        <p:nvSpPr>
          <p:cNvPr id="5139" name="Прямоугольник 47"/>
          <p:cNvSpPr>
            <a:spLocks noChangeArrowheads="1"/>
          </p:cNvSpPr>
          <p:nvPr/>
        </p:nvSpPr>
        <p:spPr bwMode="auto">
          <a:xfrm>
            <a:off x="5364163" y="2230438"/>
            <a:ext cx="363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</a:p>
        </p:txBody>
      </p:sp>
      <p:sp>
        <p:nvSpPr>
          <p:cNvPr id="5140" name="Прямоугольник 48"/>
          <p:cNvSpPr>
            <a:spLocks noChangeArrowheads="1"/>
          </p:cNvSpPr>
          <p:nvPr/>
        </p:nvSpPr>
        <p:spPr bwMode="auto">
          <a:xfrm>
            <a:off x="6084888" y="2946400"/>
            <a:ext cx="230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Федеральное агентство </a:t>
            </a:r>
            <a:b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делам молодежи</a:t>
            </a:r>
          </a:p>
        </p:txBody>
      </p:sp>
      <p:sp>
        <p:nvSpPr>
          <p:cNvPr id="5141" name="Прямоугольник 49"/>
          <p:cNvSpPr>
            <a:spLocks noChangeArrowheads="1"/>
          </p:cNvSpPr>
          <p:nvPr/>
        </p:nvSpPr>
        <p:spPr bwMode="auto">
          <a:xfrm>
            <a:off x="1619250" y="2913063"/>
            <a:ext cx="2736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Профессиональные  образовательные организации </a:t>
            </a:r>
          </a:p>
        </p:txBody>
      </p:sp>
      <p:sp>
        <p:nvSpPr>
          <p:cNvPr id="5142" name="Прямоугольник 50"/>
          <p:cNvSpPr>
            <a:spLocks noChangeArrowheads="1"/>
          </p:cNvSpPr>
          <p:nvPr/>
        </p:nvSpPr>
        <p:spPr bwMode="auto">
          <a:xfrm>
            <a:off x="2051050" y="3579813"/>
            <a:ext cx="191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Организации </a:t>
            </a:r>
          </a:p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высшего образования</a:t>
            </a:r>
          </a:p>
        </p:txBody>
      </p:sp>
      <p:sp>
        <p:nvSpPr>
          <p:cNvPr id="5143" name="Прямоугольник 51"/>
          <p:cNvSpPr>
            <a:spLocks noChangeArrowheads="1"/>
          </p:cNvSpPr>
          <p:nvPr/>
        </p:nvSpPr>
        <p:spPr bwMode="auto">
          <a:xfrm>
            <a:off x="5724525" y="3905250"/>
            <a:ext cx="294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Российский фонд свободных выборов</a:t>
            </a:r>
          </a:p>
        </p:txBody>
      </p:sp>
      <p:pic>
        <p:nvPicPr>
          <p:cNvPr id="5144" name="Picture 3" descr="E:\Иконки\DOal9CxWsAAuim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1" r="56709"/>
          <a:stretch>
            <a:fillRect/>
          </a:stretch>
        </p:blipFill>
        <p:spPr bwMode="auto">
          <a:xfrm>
            <a:off x="4716463" y="1609725"/>
            <a:ext cx="4937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98"/>
          <a:stretch>
            <a:fillRect/>
          </a:stretch>
        </p:blipFill>
        <p:spPr bwMode="auto">
          <a:xfrm>
            <a:off x="5202238" y="1563688"/>
            <a:ext cx="4603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" r="72536"/>
          <a:stretch>
            <a:fillRect/>
          </a:stretch>
        </p:blipFill>
        <p:spPr bwMode="auto">
          <a:xfrm>
            <a:off x="4959350" y="1639888"/>
            <a:ext cx="3841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41" r="26578"/>
          <a:stretch>
            <a:fillRect/>
          </a:stretch>
        </p:blipFill>
        <p:spPr bwMode="auto">
          <a:xfrm>
            <a:off x="5418138" y="1635125"/>
            <a:ext cx="3254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207250" y="317500"/>
            <a:ext cx="4318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49" name="Прямоугольник 36"/>
          <p:cNvSpPr>
            <a:spLocks noChangeArrowheads="1"/>
          </p:cNvSpPr>
          <p:nvPr/>
        </p:nvSpPr>
        <p:spPr bwMode="auto">
          <a:xfrm>
            <a:off x="5365750" y="2571750"/>
            <a:ext cx="363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72200" y="128387"/>
            <a:ext cx="2232248" cy="1003203"/>
            <a:chOff x="6372200" y="128387"/>
            <a:chExt cx="2232248" cy="100320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372200" y="128387"/>
              <a:ext cx="2232248" cy="1003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45263" y="438126"/>
              <a:ext cx="1762536" cy="28803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2396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7"/>
          <p:cNvGrpSpPr>
            <a:grpSpLocks/>
          </p:cNvGrpSpPr>
          <p:nvPr/>
        </p:nvGrpSpPr>
        <p:grpSpPr bwMode="auto">
          <a:xfrm>
            <a:off x="0" y="-33338"/>
            <a:ext cx="9144000" cy="5176838"/>
            <a:chOff x="0" y="0"/>
            <a:chExt cx="9144000" cy="5176140"/>
          </a:xfrm>
        </p:grpSpPr>
        <p:pic>
          <p:nvPicPr>
            <p:cNvPr id="15378" name="Picture 3" descr="C:\Users\m.medvedeva\Desktop\Тексты\Апрель 2019\9c18da76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761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9" name="Рисунок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04944"/>
              <a:ext cx="1555414" cy="28803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230188"/>
            <a:ext cx="4897437" cy="12128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«Атмосфера» на сайте РЦОИТ при ЦИК 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56100" y="4732338"/>
            <a:ext cx="3527425" cy="298450"/>
          </a:xfrm>
          <a:prstGeom prst="rect">
            <a:avLst/>
          </a:prstGeom>
        </p:spPr>
        <p:txBody>
          <a:bodyPr wrap="none" lIns="82936" tIns="41468" rIns="82936" bIns="4146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www.rcoit.ru/competitions/atmosphere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2021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/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5366" name="Группа 22"/>
          <p:cNvGrpSpPr>
            <a:grpSpLocks/>
          </p:cNvGrpSpPr>
          <p:nvPr/>
        </p:nvGrpSpPr>
        <p:grpSpPr bwMode="auto">
          <a:xfrm>
            <a:off x="0" y="157163"/>
            <a:ext cx="6297613" cy="431800"/>
            <a:chOff x="0" y="156965"/>
            <a:chExt cx="6297109" cy="43204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268154"/>
              <a:ext cx="6155832" cy="71478"/>
            </a:xfrm>
            <a:prstGeom prst="rect">
              <a:avLst/>
            </a:prstGeom>
            <a:solidFill>
              <a:srgbClr val="353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857155">
              <a:off x="6009794" y="156965"/>
              <a:ext cx="287315" cy="4320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9855" y="1347614"/>
            <a:ext cx="1944340" cy="1067147"/>
            <a:chOff x="251520" y="1419225"/>
            <a:chExt cx="1872208" cy="946150"/>
          </a:xfrm>
        </p:grpSpPr>
        <p:pic>
          <p:nvPicPr>
            <p:cNvPr id="1026" name="Picture 2" descr="C:\Users\m.medvedeva\Desktop\Тексты\Апрель 2019\атм 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419225"/>
              <a:ext cx="1871662" cy="94615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368" name="Picture 2" descr="C:\Users\m.medvedeva\Desktop\Тексты\Август 2019\Атмосфера презентация\LLUVTRUESOL (77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2952" b="41315"/>
            <a:stretch>
              <a:fillRect/>
            </a:stretch>
          </p:blipFill>
          <p:spPr bwMode="auto">
            <a:xfrm>
              <a:off x="323503" y="1970088"/>
              <a:ext cx="18002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3" descr="C:\Users\m.medvedeva\Desktop\Тексты\Август 2019\Атмосфера презентация\2234bf365f60b1e07ff20c667dbefb4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857" y="1851025"/>
              <a:ext cx="1166813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4356100" y="3508375"/>
            <a:ext cx="4392613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      Обязательное условие допуска: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      подача заявки в 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срок до 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      1 ноября 2020 года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6100" y="1708150"/>
            <a:ext cx="4319588" cy="13223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Подача заявки и работы </a:t>
            </a:r>
          </a:p>
          <a:p>
            <a:pPr eaLnBrk="1" hangingPunct="1"/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электронном виде −</a:t>
            </a:r>
          </a:p>
          <a:p>
            <a:pPr eaLnBrk="1" hangingPunct="1"/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через Личный кабинет </a:t>
            </a:r>
            <a:b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сайте РЦОИТ при ЦИК России</a:t>
            </a:r>
            <a:endParaRPr lang="ru-RU" altLang="ru-RU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m.medvedeva\Downloads\Личный кабинет.jpg"/>
          <p:cNvPicPr>
            <a:picLocks noChangeAspect="1" noChangeArrowheads="1"/>
          </p:cNvPicPr>
          <p:nvPr/>
        </p:nvPicPr>
        <p:blipFill>
          <a:blip r:embed="rId7" cstate="print"/>
          <a:srcRect b="26039"/>
          <a:stretch>
            <a:fillRect/>
          </a:stretch>
        </p:blipFill>
        <p:spPr bwMode="auto">
          <a:xfrm>
            <a:off x="179387" y="2500313"/>
            <a:ext cx="4008851" cy="2386012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164388" y="268288"/>
            <a:ext cx="431800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235825" y="317500"/>
            <a:ext cx="4318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5" name="Прямоугольник 22"/>
          <p:cNvSpPr>
            <a:spLocks noChangeArrowheads="1"/>
          </p:cNvSpPr>
          <p:nvPr/>
        </p:nvSpPr>
        <p:spPr bwMode="auto">
          <a:xfrm>
            <a:off x="4392613" y="3500438"/>
            <a:ext cx="434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altLang="ru-RU" sz="600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C:\Users\m.medvedeva\Desktop\сайт атмосфера\3593560730.jpg"/>
          <p:cNvPicPr>
            <a:picLocks noChangeAspect="1" noChangeArrowheads="1"/>
          </p:cNvPicPr>
          <p:nvPr/>
        </p:nvPicPr>
        <p:blipFill rotWithShape="1">
          <a:blip r:embed="rId8" cstate="print"/>
          <a:srcRect l="9422" t="22995" r="5212"/>
          <a:stretch/>
        </p:blipFill>
        <p:spPr bwMode="auto">
          <a:xfrm>
            <a:off x="2188384" y="1347615"/>
            <a:ext cx="1999855" cy="1076624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6372200" y="51470"/>
            <a:ext cx="2232248" cy="1003203"/>
            <a:chOff x="6372200" y="128387"/>
            <a:chExt cx="2232248" cy="100320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372200" y="128387"/>
              <a:ext cx="2232248" cy="1003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5263" y="438126"/>
              <a:ext cx="1762536" cy="28803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4598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1"/>
          <p:cNvGrpSpPr>
            <a:grpSpLocks/>
          </p:cNvGrpSpPr>
          <p:nvPr/>
        </p:nvGrpSpPr>
        <p:grpSpPr bwMode="auto">
          <a:xfrm>
            <a:off x="-2556" y="-27781"/>
            <a:ext cx="9144000" cy="5176838"/>
            <a:chOff x="0" y="0"/>
            <a:chExt cx="9144000" cy="5176140"/>
          </a:xfrm>
        </p:grpSpPr>
        <p:pic>
          <p:nvPicPr>
            <p:cNvPr id="14373" name="Picture 3" descr="C:\Users\m.medvedeva\Desktop\Тексты\Апрель 2019\9c18da76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7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Рисунок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04944"/>
              <a:ext cx="155541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Трапеция 49"/>
          <p:cNvSpPr/>
          <p:nvPr/>
        </p:nvSpPr>
        <p:spPr>
          <a:xfrm>
            <a:off x="4424363" y="4311650"/>
            <a:ext cx="1296987" cy="431800"/>
          </a:xfrm>
          <a:prstGeom prst="trapezoid">
            <a:avLst>
              <a:gd name="adj" fmla="val 2643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550" y="339725"/>
            <a:ext cx="4000500" cy="6651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Направление работ</a:t>
            </a:r>
          </a:p>
        </p:txBody>
      </p:sp>
      <p:sp>
        <p:nvSpPr>
          <p:cNvPr id="48" name="CustomShape 7"/>
          <p:cNvSpPr/>
          <p:nvPr/>
        </p:nvSpPr>
        <p:spPr>
          <a:xfrm>
            <a:off x="4505325" y="1316038"/>
            <a:ext cx="4244975" cy="2944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>
              <a:latin typeface="Arial"/>
            </a:endParaRPr>
          </a:p>
        </p:txBody>
      </p:sp>
      <p:sp>
        <p:nvSpPr>
          <p:cNvPr id="14342" name="Прямоугольник 48"/>
          <p:cNvSpPr>
            <a:spLocks noChangeArrowheads="1"/>
          </p:cNvSpPr>
          <p:nvPr/>
        </p:nvSpPr>
        <p:spPr bwMode="auto">
          <a:xfrm>
            <a:off x="4824413" y="3105150"/>
            <a:ext cx="5381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8" rIns="82936" bIns="4146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900" b="1">
                <a:solidFill>
                  <a:schemeClr val="bg1"/>
                </a:solidFill>
                <a:latin typeface="Roboto Light" panose="02000000000000000000" pitchFamily="2" charset="0"/>
                <a:cs typeface="Times New Roman" panose="02020603050405020304" pitchFamily="18" charset="0"/>
              </a:rPr>
              <a:t>!!!</a:t>
            </a:r>
          </a:p>
        </p:txBody>
      </p:sp>
      <p:grpSp>
        <p:nvGrpSpPr>
          <p:cNvPr id="14343" name="Группа 87"/>
          <p:cNvGrpSpPr>
            <a:grpSpLocks/>
          </p:cNvGrpSpPr>
          <p:nvPr/>
        </p:nvGrpSpPr>
        <p:grpSpPr bwMode="auto">
          <a:xfrm>
            <a:off x="0" y="157163"/>
            <a:ext cx="6297613" cy="431800"/>
            <a:chOff x="0" y="156965"/>
            <a:chExt cx="6297109" cy="432048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0" y="268154"/>
              <a:ext cx="6155832" cy="71478"/>
            </a:xfrm>
            <a:prstGeom prst="rect">
              <a:avLst/>
            </a:prstGeom>
            <a:solidFill>
              <a:srgbClr val="353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 rot="857155">
              <a:off x="6009794" y="156965"/>
              <a:ext cx="287315" cy="4320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6" name="CustomShape 7"/>
          <p:cNvSpPr/>
          <p:nvPr/>
        </p:nvSpPr>
        <p:spPr>
          <a:xfrm>
            <a:off x="4505325" y="1301750"/>
            <a:ext cx="4244975" cy="2944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0" tIns="40815" rIns="81630" bIns="4081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>
              <a:latin typeface="Arial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791933" y="3020409"/>
            <a:ext cx="718492" cy="7184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3E8A9C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2693988" y="4516438"/>
            <a:ext cx="1727200" cy="0"/>
          </a:xfrm>
          <a:prstGeom prst="straightConnector1">
            <a:avLst/>
          </a:prstGeom>
          <a:ln w="19050">
            <a:solidFill>
              <a:srgbClr val="FF373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909888" y="2427288"/>
            <a:ext cx="1439862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029325" y="2351088"/>
            <a:ext cx="522288" cy="6524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6305550" y="3746500"/>
            <a:ext cx="327025" cy="71755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2765425" y="3435350"/>
            <a:ext cx="3671888" cy="0"/>
          </a:xfrm>
          <a:prstGeom prst="straightConnector1">
            <a:avLst/>
          </a:prstGeom>
          <a:ln w="19050">
            <a:solidFill>
              <a:srgbClr val="3E8A9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 rot="21182656">
            <a:off x="6582947" y="2871140"/>
            <a:ext cx="1463260" cy="983780"/>
          </a:xfrm>
          <a:prstGeom prst="roundRect">
            <a:avLst/>
          </a:prstGeom>
          <a:solidFill>
            <a:srgbClr val="A8EEFE"/>
          </a:solidFill>
          <a:ln w="38100">
            <a:solidFill>
              <a:srgbClr val="265B86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2327275" y="3668713"/>
            <a:ext cx="327025" cy="849312"/>
          </a:xfrm>
          <a:prstGeom prst="line">
            <a:avLst/>
          </a:prstGeom>
          <a:ln w="19050">
            <a:solidFill>
              <a:srgbClr val="FF37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2436813" y="2427288"/>
            <a:ext cx="473075" cy="7921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702300" y="2351088"/>
            <a:ext cx="327025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5710238" y="4443413"/>
            <a:ext cx="614362" cy="2698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Блок-схема: документ 99"/>
          <p:cNvSpPr/>
          <p:nvPr/>
        </p:nvSpPr>
        <p:spPr>
          <a:xfrm rot="21318892">
            <a:off x="4529027" y="1973556"/>
            <a:ext cx="1110397" cy="91441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7" name="Прямоугольник 101"/>
          <p:cNvSpPr>
            <a:spLocks noChangeArrowheads="1"/>
          </p:cNvSpPr>
          <p:nvPr/>
        </p:nvSpPr>
        <p:spPr bwMode="auto">
          <a:xfrm>
            <a:off x="2508250" y="2706688"/>
            <a:ext cx="23463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8" rIns="82936" bIns="4146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70C0"/>
                </a:solidFill>
                <a:latin typeface="Calibri" panose="020F0502020204030204" pitchFamily="34" charset="0"/>
              </a:rPr>
              <a:t>Непосредственно </a:t>
            </a:r>
          </a:p>
          <a:p>
            <a:pPr algn="ctr" eaLnBrk="1" hangingPunct="1"/>
            <a:r>
              <a:rPr lang="ru-RU" altLang="ru-RU" sz="1400">
                <a:solidFill>
                  <a:srgbClr val="0070C0"/>
                </a:solidFill>
                <a:latin typeface="Calibri" panose="020F0502020204030204" pitchFamily="34" charset="0"/>
              </a:rPr>
              <a:t>в РЦОИТ </a:t>
            </a:r>
          </a:p>
          <a:p>
            <a:pPr algn="ctr" eaLnBrk="1" hangingPunct="1"/>
            <a:r>
              <a:rPr lang="ru-RU" altLang="ru-RU" sz="1400">
                <a:solidFill>
                  <a:srgbClr val="0070C0"/>
                </a:solidFill>
                <a:latin typeface="Calibri" panose="020F0502020204030204" pitchFamily="34" charset="0"/>
              </a:rPr>
              <a:t>при ЦИК России</a:t>
            </a:r>
            <a:br>
              <a:rPr lang="ru-RU" altLang="ru-RU" sz="140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ru-RU" altLang="ru-RU" sz="14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358" name="Прямоугольник 102"/>
          <p:cNvSpPr>
            <a:spLocks noChangeArrowheads="1"/>
          </p:cNvSpPr>
          <p:nvPr/>
        </p:nvSpPr>
        <p:spPr bwMode="auto">
          <a:xfrm>
            <a:off x="2581275" y="3786188"/>
            <a:ext cx="18684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8" rIns="82936" bIns="4146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FF3737"/>
                </a:solidFill>
                <a:latin typeface="Calibri" panose="020F0502020204030204" pitchFamily="34" charset="0"/>
              </a:rPr>
              <a:t>Через </a:t>
            </a:r>
          </a:p>
          <a:p>
            <a:pPr algn="ctr" eaLnBrk="1" hangingPunct="1"/>
            <a:r>
              <a:rPr lang="ru-RU" altLang="ru-RU" sz="1400">
                <a:solidFill>
                  <a:srgbClr val="FF3737"/>
                </a:solidFill>
                <a:latin typeface="Calibri" panose="020F0502020204030204" pitchFamily="34" charset="0"/>
              </a:rPr>
              <a:t>избирательную </a:t>
            </a:r>
            <a:br>
              <a:rPr lang="ru-RU" altLang="ru-RU" sz="1400">
                <a:solidFill>
                  <a:srgbClr val="FF3737"/>
                </a:solidFill>
                <a:latin typeface="Calibri" panose="020F0502020204030204" pitchFamily="34" charset="0"/>
              </a:rPr>
            </a:br>
            <a:r>
              <a:rPr lang="ru-RU" altLang="ru-RU" sz="1400">
                <a:solidFill>
                  <a:srgbClr val="FF3737"/>
                </a:solidFill>
                <a:latin typeface="Calibri" panose="020F0502020204030204" pitchFamily="34" charset="0"/>
              </a:rPr>
              <a:t>комиссию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868613" y="1635125"/>
            <a:ext cx="1520825" cy="730250"/>
          </a:xfrm>
          <a:prstGeom prst="rect">
            <a:avLst/>
          </a:prstGeom>
        </p:spPr>
        <p:txBody>
          <a:bodyPr wrap="none" lIns="82936" tIns="41468" rIns="82936" bIns="4146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Через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образовательную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организацию</a:t>
            </a:r>
          </a:p>
        </p:txBody>
      </p:sp>
      <p:pic>
        <p:nvPicPr>
          <p:cNvPr id="14360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55" r="49557"/>
          <a:stretch>
            <a:fillRect/>
          </a:stretch>
        </p:blipFill>
        <p:spPr bwMode="auto">
          <a:xfrm>
            <a:off x="4494213" y="1281113"/>
            <a:ext cx="3317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" descr="C:\Users\m.medvedeva\Desktop\Тексты\Август 2018\Конкурс\DOal9CxWsAAui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97"/>
          <a:stretch>
            <a:fillRect/>
          </a:stretch>
        </p:blipFill>
        <p:spPr bwMode="auto">
          <a:xfrm>
            <a:off x="4754563" y="1228725"/>
            <a:ext cx="7477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43" r="53459"/>
          <a:stretch>
            <a:fillRect/>
          </a:stretch>
        </p:blipFill>
        <p:spPr bwMode="auto">
          <a:xfrm>
            <a:off x="4860925" y="3111500"/>
            <a:ext cx="71278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98"/>
          <a:stretch>
            <a:fillRect/>
          </a:stretch>
        </p:blipFill>
        <p:spPr bwMode="auto">
          <a:xfrm>
            <a:off x="4665663" y="3119438"/>
            <a:ext cx="5413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" r="72536"/>
          <a:stretch>
            <a:fillRect/>
          </a:stretch>
        </p:blipFill>
        <p:spPr bwMode="auto">
          <a:xfrm>
            <a:off x="7115175" y="1814513"/>
            <a:ext cx="5064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97" r="6921"/>
          <a:stretch>
            <a:fillRect/>
          </a:stretch>
        </p:blipFill>
        <p:spPr bwMode="auto">
          <a:xfrm>
            <a:off x="7539038" y="1814513"/>
            <a:ext cx="3698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41" r="26578"/>
          <a:stretch>
            <a:fillRect/>
          </a:stretch>
        </p:blipFill>
        <p:spPr bwMode="auto">
          <a:xfrm>
            <a:off x="6756400" y="1757363"/>
            <a:ext cx="441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7" name="Прямоугольник 57"/>
          <p:cNvSpPr>
            <a:spLocks noChangeArrowheads="1"/>
          </p:cNvSpPr>
          <p:nvPr/>
        </p:nvSpPr>
        <p:spPr bwMode="auto">
          <a:xfrm>
            <a:off x="636570" y="2870200"/>
            <a:ext cx="1073188" cy="8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8" rIns="82936" bIns="4146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175"/>
              </a:lnSpc>
            </a:pPr>
            <a:r>
              <a:rPr lang="ru-RU" altLang="ru-RU" sz="1100" dirty="0">
                <a:solidFill>
                  <a:srgbClr val="0070C0"/>
                </a:solidFill>
                <a:latin typeface="Calibri" panose="020F0502020204030204" pitchFamily="34" charset="0"/>
              </a:rPr>
              <a:t>способа</a:t>
            </a:r>
          </a:p>
          <a:p>
            <a:pPr algn="ctr" eaLnBrk="1" hangingPunct="1">
              <a:lnSpc>
                <a:spcPts val="1175"/>
              </a:lnSpc>
            </a:pPr>
            <a:r>
              <a:rPr lang="ru-RU" altLang="ru-RU" sz="1100" dirty="0">
                <a:solidFill>
                  <a:srgbClr val="0070C0"/>
                </a:solidFill>
                <a:latin typeface="Calibri" panose="020F0502020204030204" pitchFamily="34" charset="0"/>
              </a:rPr>
              <a:t> направить </a:t>
            </a:r>
          </a:p>
          <a:p>
            <a:pPr algn="ctr" eaLnBrk="1" hangingPunct="1">
              <a:lnSpc>
                <a:spcPts val="1175"/>
              </a:lnSpc>
            </a:pPr>
            <a:r>
              <a:rPr lang="ru-RU" altLang="ru-RU" sz="1100" dirty="0">
                <a:solidFill>
                  <a:srgbClr val="0070C0"/>
                </a:solidFill>
                <a:latin typeface="Calibri" panose="020F0502020204030204" pitchFamily="34" charset="0"/>
              </a:rPr>
              <a:t>конкурсную </a:t>
            </a:r>
          </a:p>
          <a:p>
            <a:pPr algn="ctr" eaLnBrk="1" hangingPunct="1">
              <a:lnSpc>
                <a:spcPts val="1175"/>
              </a:lnSpc>
            </a:pPr>
            <a:r>
              <a:rPr lang="ru-RU" altLang="ru-RU" sz="1100" dirty="0">
                <a:solidFill>
                  <a:srgbClr val="0070C0"/>
                </a:solidFill>
                <a:latin typeface="Calibri" panose="020F0502020204030204" pitchFamily="34" charset="0"/>
              </a:rPr>
              <a:t>работу </a:t>
            </a:r>
          </a:p>
          <a:p>
            <a:pPr algn="ctr" eaLnBrk="1" hangingPunct="1">
              <a:lnSpc>
                <a:spcPts val="1175"/>
              </a:lnSpc>
            </a:pPr>
            <a:r>
              <a:rPr lang="ru-RU" altLang="ru-RU" sz="1100" dirty="0">
                <a:solidFill>
                  <a:srgbClr val="0070C0"/>
                </a:solidFill>
                <a:latin typeface="Calibri" panose="020F0502020204030204" pitchFamily="34" charset="0"/>
              </a:rPr>
              <a:t>в «Атмосферу</a:t>
            </a:r>
            <a:r>
              <a:rPr lang="ru-RU" altLang="ru-RU" sz="11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»</a:t>
            </a:r>
          </a:p>
        </p:txBody>
      </p:sp>
      <p:sp>
        <p:nvSpPr>
          <p:cNvPr id="14368" name="Прямоугольник 58"/>
          <p:cNvSpPr>
            <a:spLocks noChangeArrowheads="1"/>
          </p:cNvSpPr>
          <p:nvPr/>
        </p:nvSpPr>
        <p:spPr bwMode="auto">
          <a:xfrm>
            <a:off x="800100" y="2582863"/>
            <a:ext cx="739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8" rIns="82936" bIns="4146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175"/>
              </a:lnSpc>
            </a:pPr>
            <a:r>
              <a:rPr lang="ru-RU" altLang="ru-RU" sz="8800" b="1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14369" name="Picture 2" descr="C:\Users\m.medvedeva\Desktop\Тексты\Август 2018\Конкурс\silhouette-3135642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635125"/>
            <a:ext cx="9223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221538" y="317500"/>
            <a:ext cx="4318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18688" y="826136"/>
            <a:ext cx="2471446" cy="26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75"/>
              </a:lnSpc>
            </a:pPr>
            <a:r>
              <a:rPr lang="ru-RU" altLang="ru-RU" dirty="0">
                <a:solidFill>
                  <a:schemeClr val="bg1"/>
                </a:solidFill>
                <a:latin typeface="Calibri" panose="020F0502020204030204" pitchFamily="34" charset="0"/>
              </a:rPr>
              <a:t>до 1 декабря 2020 года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3951938" y="86013"/>
            <a:ext cx="2232248" cy="1003203"/>
            <a:chOff x="6372200" y="128387"/>
            <a:chExt cx="2232248" cy="100320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372200" y="128387"/>
              <a:ext cx="2232248" cy="1003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5263" y="438126"/>
              <a:ext cx="1762536" cy="28803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3930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7"/>
          <p:cNvGrpSpPr>
            <a:grpSpLocks/>
          </p:cNvGrpSpPr>
          <p:nvPr/>
        </p:nvGrpSpPr>
        <p:grpSpPr bwMode="auto">
          <a:xfrm>
            <a:off x="0" y="0"/>
            <a:ext cx="9144000" cy="5176838"/>
            <a:chOff x="0" y="0"/>
            <a:chExt cx="9144000" cy="5176140"/>
          </a:xfrm>
        </p:grpSpPr>
        <p:pic>
          <p:nvPicPr>
            <p:cNvPr id="17427" name="Picture 3" descr="C:\Users\m.medvedeva\Desktop\Тексты\Апрель 2019\9c18da76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7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Рисунок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04944"/>
              <a:ext cx="155541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368300"/>
            <a:ext cx="4897437" cy="6858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Формат финала Конкурса</a:t>
            </a:r>
          </a:p>
        </p:txBody>
      </p:sp>
      <p:grpSp>
        <p:nvGrpSpPr>
          <p:cNvPr id="17412" name="Группа 22"/>
          <p:cNvGrpSpPr>
            <a:grpSpLocks/>
          </p:cNvGrpSpPr>
          <p:nvPr/>
        </p:nvGrpSpPr>
        <p:grpSpPr bwMode="auto">
          <a:xfrm>
            <a:off x="0" y="157163"/>
            <a:ext cx="6297613" cy="431800"/>
            <a:chOff x="0" y="156965"/>
            <a:chExt cx="6297109" cy="43204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268154"/>
              <a:ext cx="6155832" cy="71478"/>
            </a:xfrm>
            <a:prstGeom prst="rect">
              <a:avLst/>
            </a:prstGeom>
            <a:solidFill>
              <a:srgbClr val="353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857155">
              <a:off x="6009794" y="156965"/>
              <a:ext cx="287315" cy="4320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3" name="Прямоугольник 15"/>
          <p:cNvSpPr>
            <a:spLocks noChangeArrowheads="1"/>
          </p:cNvSpPr>
          <p:nvPr/>
        </p:nvSpPr>
        <p:spPr bwMode="auto">
          <a:xfrm>
            <a:off x="539750" y="2832100"/>
            <a:ext cx="180022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DD5A11"/>
                </a:solidFill>
                <a:cs typeface="Times New Roman" panose="02020603050405020304" pitchFamily="18" charset="0"/>
              </a:rPr>
              <a:t>ФИНАЛ</a:t>
            </a:r>
            <a:r>
              <a:rPr lang="ru-RU" altLang="ru-RU" b="1" dirty="0">
                <a:solidFill>
                  <a:srgbClr val="E46C0A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  <a:t>в форме </a:t>
            </a:r>
            <a:endParaRPr lang="ru-RU" altLang="ru-RU" sz="1600" dirty="0" smtClean="0">
              <a:solidFill>
                <a:srgbClr val="376092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  <a:t>о</a:t>
            </a:r>
            <a:r>
              <a:rPr lang="ru-RU" altLang="ru-RU" sz="1600" dirty="0" smtClean="0">
                <a:solidFill>
                  <a:srgbClr val="376092"/>
                </a:solidFill>
                <a:cs typeface="Times New Roman" panose="02020603050405020304" pitchFamily="18" charset="0"/>
              </a:rPr>
              <a:t>чной / заочной</a:t>
            </a:r>
            <a:endParaRPr lang="ru-RU" altLang="ru-RU" sz="1600" dirty="0">
              <a:solidFill>
                <a:srgbClr val="376092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dirty="0" smtClean="0">
                <a:solidFill>
                  <a:srgbClr val="376092"/>
                </a:solidFill>
                <a:cs typeface="Times New Roman" panose="02020603050405020304" pitchFamily="18" charset="0"/>
              </a:rPr>
              <a:t>защиты</a:t>
            </a:r>
            <a: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  <a:t>и обсуждения работ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16688" y="1492250"/>
            <a:ext cx="2232025" cy="3359150"/>
          </a:xfrm>
          <a:prstGeom prst="rect">
            <a:avLst/>
          </a:prstGeom>
          <a:noFill/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1800" y="1492250"/>
            <a:ext cx="2124075" cy="3359150"/>
          </a:xfrm>
          <a:prstGeom prst="rect">
            <a:avLst/>
          </a:prstGeom>
          <a:noFill/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6" name="Picture 3" descr="https://lifewriter.ru/wp-content/uploads/2017/04/10.-%D0%9A%D0%B0%D0%BA-%D0%B3%D0%BE%D0%B2%D0%BE%D1%80%D0%B8%D1%82%D1%8C-%D1%83%D0%B2%D0%B5%D1%80%D0%B5%D0%BD%D0%BD%D0%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9"/>
          <a:stretch>
            <a:fillRect/>
          </a:stretch>
        </p:blipFill>
        <p:spPr bwMode="auto">
          <a:xfrm>
            <a:off x="630238" y="1563688"/>
            <a:ext cx="1762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Прямоугольник 21"/>
          <p:cNvSpPr>
            <a:spLocks noChangeArrowheads="1"/>
          </p:cNvSpPr>
          <p:nvPr/>
        </p:nvSpPr>
        <p:spPr bwMode="auto">
          <a:xfrm>
            <a:off x="6516688" y="2890838"/>
            <a:ext cx="237579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DD5A11"/>
                </a:solidFill>
                <a:cs typeface="Times New Roman" panose="02020603050405020304" pitchFamily="18" charset="0"/>
              </a:rPr>
              <a:t>ПОСТАНОВЛЕНИЕ</a:t>
            </a:r>
          </a:p>
          <a:p>
            <a:pPr eaLnBrk="1" hangingPunct="1"/>
            <a: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  <a:t>ЦИК России </a:t>
            </a:r>
            <a:b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  <a:t>об утверждении</a:t>
            </a:r>
          </a:p>
          <a:p>
            <a:pPr eaLnBrk="1" hangingPunct="1"/>
            <a: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  <a:t>итогов Конкурса </a:t>
            </a:r>
            <a:b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376092"/>
                </a:solidFill>
                <a:cs typeface="Times New Roman" panose="02020603050405020304" pitchFamily="18" charset="0"/>
              </a:rPr>
              <a:t>и награждение победителей</a:t>
            </a:r>
            <a:endParaRPr lang="ru-RU" altLang="ru-RU" sz="1600" dirty="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pic>
        <p:nvPicPr>
          <p:cNvPr id="17418" name="Picture 7" descr="https://rossaprimavera.ru/static/files/1ba2e1012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5" r="6299"/>
          <a:stretch>
            <a:fillRect/>
          </a:stretch>
        </p:blipFill>
        <p:spPr bwMode="auto">
          <a:xfrm>
            <a:off x="6732588" y="1563688"/>
            <a:ext cx="1851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024088" y="1995686"/>
            <a:ext cx="3132088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32138" y="2139950"/>
            <a:ext cx="291623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По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итогам защиты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авторами своих работ Конкурсная комиссия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подводит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итоги Конкурса</a:t>
            </a:r>
          </a:p>
        </p:txBody>
      </p:sp>
      <p:pic>
        <p:nvPicPr>
          <p:cNvPr id="31" name="Picture 9" descr="http://shmector.com/_ph/3/991780281.png"/>
          <p:cNvPicPr>
            <a:picLocks noChangeAspect="1" noChangeArrowheads="1"/>
          </p:cNvPicPr>
          <p:nvPr/>
        </p:nvPicPr>
        <p:blipFill>
          <a:blip r:embed="rId6" cstate="print"/>
          <a:srcRect t="11811" b="13386"/>
          <a:stretch>
            <a:fillRect/>
          </a:stretch>
        </p:blipFill>
        <p:spPr bwMode="auto">
          <a:xfrm>
            <a:off x="2700339" y="1815627"/>
            <a:ext cx="575518" cy="43068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7164388" y="317500"/>
            <a:ext cx="4318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372200" y="64082"/>
            <a:ext cx="2232248" cy="1003203"/>
            <a:chOff x="6372200" y="128387"/>
            <a:chExt cx="2232248" cy="100320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372200" y="128387"/>
              <a:ext cx="2232248" cy="1003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5263" y="438126"/>
              <a:ext cx="1762536" cy="28803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055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080px_Atmosfera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28" y="1837872"/>
            <a:ext cx="360040" cy="445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8"/>
          <a:stretch/>
        </p:blipFill>
        <p:spPr>
          <a:xfrm>
            <a:off x="4689352" y="1912023"/>
            <a:ext cx="144016" cy="328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1" t="1" r="18" b="1"/>
          <a:stretch/>
        </p:blipFill>
        <p:spPr>
          <a:xfrm>
            <a:off x="3516385" y="1898506"/>
            <a:ext cx="417264" cy="3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8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</TotalTime>
  <Words>123</Words>
  <Application>Microsoft Office PowerPoint</Application>
  <PresentationFormat>Экран (16:9)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BIZON</dc:creator>
  <cp:lastModifiedBy>FILE DELITE</cp:lastModifiedBy>
  <cp:revision>507</cp:revision>
  <dcterms:created xsi:type="dcterms:W3CDTF">2018-12-17T13:48:54Z</dcterms:created>
  <dcterms:modified xsi:type="dcterms:W3CDTF">2020-09-17T09:34:49Z</dcterms:modified>
</cp:coreProperties>
</file>