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</p:sldMasterIdLst>
  <p:notesMasterIdLst>
    <p:notesMasterId r:id="rId17"/>
  </p:notesMasterIdLst>
  <p:sldIdLst>
    <p:sldId id="277" r:id="rId3"/>
    <p:sldId id="273" r:id="rId4"/>
    <p:sldId id="258" r:id="rId5"/>
    <p:sldId id="259" r:id="rId6"/>
    <p:sldId id="260" r:id="rId7"/>
    <p:sldId id="279" r:id="rId8"/>
    <p:sldId id="285" r:id="rId9"/>
    <p:sldId id="286" r:id="rId10"/>
    <p:sldId id="262" r:id="rId11"/>
    <p:sldId id="282" r:id="rId12"/>
    <p:sldId id="280" r:id="rId13"/>
    <p:sldId id="265" r:id="rId14"/>
    <p:sldId id="266" r:id="rId15"/>
    <p:sldId id="281" r:id="rId16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C9"/>
    <a:srgbClr val="5E5E93"/>
    <a:srgbClr val="5681B7"/>
    <a:srgbClr val="A891BD"/>
    <a:srgbClr val="406E8D"/>
    <a:srgbClr val="A50021"/>
    <a:srgbClr val="2C4C76"/>
    <a:srgbClr val="7E7EA3"/>
    <a:srgbClr val="AC74A1"/>
    <a:srgbClr val="733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60"/>
  </p:normalViewPr>
  <p:slideViewPr>
    <p:cSldViewPr>
      <p:cViewPr>
        <p:scale>
          <a:sx n="112" d="100"/>
          <a:sy n="112" d="100"/>
        </p:scale>
        <p:origin x="-1560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Relationship Id="rId4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4585.4799999999996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62-4A9D-A425-5E92A8DB44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3854.22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62-4A9D-A425-5E92A8DB4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11360"/>
        <c:axId val="93312896"/>
      </c:barChart>
      <c:catAx>
        <c:axId val="93311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3312896"/>
        <c:crosses val="autoZero"/>
        <c:auto val="1"/>
        <c:lblAlgn val="ctr"/>
        <c:lblOffset val="100"/>
        <c:noMultiLvlLbl val="0"/>
      </c:catAx>
      <c:valAx>
        <c:axId val="93312896"/>
        <c:scaling>
          <c:orientation val="minMax"/>
          <c:max val="5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11360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2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42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4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8-465B-9A3F-EAF46231E4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5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1D-49DD-8FC8-0CBA3AEEFC4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8-465B-9A3F-EAF46231E44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78-465B-9A3F-EAF46231E44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89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89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89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78-465B-9A3F-EAF46231E44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1D-49DD-8FC8-0CBA3AEEFC4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shade val="88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88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8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1D-49DD-8FC8-0CBA3AEEFC46}"/>
              </c:ext>
            </c:extLst>
          </c:dPt>
          <c:dPt>
            <c:idx val="7"/>
            <c:bubble3D val="0"/>
            <c:spPr>
              <a:solidFill>
                <a:srgbClr val="7E7EA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C1D-49DD-8FC8-0CBA3AEEFC4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1D-49DD-8FC8-0CBA3AEEFC4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978-465B-9A3F-EAF46231E441}"/>
              </c:ext>
            </c:extLst>
          </c:dPt>
          <c:dPt>
            <c:idx val="10"/>
            <c:bubble3D val="0"/>
            <c:spPr>
              <a:solidFill>
                <a:srgbClr val="7E7EA3"/>
              </a:solidFill>
              <a:ln>
                <a:solidFill>
                  <a:srgbClr val="7E7EA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978-465B-9A3F-EAF46231E441}"/>
              </c:ext>
            </c:extLst>
          </c:dPt>
          <c:cat>
            <c:numRef>
              <c:f>Лист1!$A$2:$A$12</c:f>
              <c:numCache>
                <c:formatCode>General</c:formatCode>
                <c:ptCount val="11"/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</c:v>
                </c:pt>
                <c:pt idx="1">
                  <c:v>1</c:v>
                </c:pt>
                <c:pt idx="2">
                  <c:v>1.5</c:v>
                </c:pt>
                <c:pt idx="3">
                  <c:v>3</c:v>
                </c:pt>
                <c:pt idx="4">
                  <c:v>15.5</c:v>
                </c:pt>
                <c:pt idx="5">
                  <c:v>38.1</c:v>
                </c:pt>
                <c:pt idx="6">
                  <c:v>3.1</c:v>
                </c:pt>
                <c:pt idx="7">
                  <c:v>0.7</c:v>
                </c:pt>
                <c:pt idx="8">
                  <c:v>30</c:v>
                </c:pt>
                <c:pt idx="9">
                  <c:v>6</c:v>
                </c:pt>
                <c:pt idx="1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1D-49DD-8FC8-0CBA3AEEF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27777777777778E-2"/>
          <c:y val="0.13842264957264958"/>
          <c:w val="0.97788149688986403"/>
          <c:h val="0.83689188472653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85-426F-80A2-D637C7A29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77175168"/>
        <c:axId val="186705792"/>
      </c:barChart>
      <c:catAx>
        <c:axId val="17717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705792"/>
        <c:crosses val="autoZero"/>
        <c:auto val="1"/>
        <c:lblAlgn val="ctr"/>
        <c:lblOffset val="100"/>
        <c:noMultiLvlLbl val="0"/>
      </c:catAx>
      <c:valAx>
        <c:axId val="18670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175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27777777777778E-2"/>
          <c:y val="0.13842264957264958"/>
          <c:w val="0.97788149688986403"/>
          <c:h val="0.83689188472653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85-426F-80A2-D637C7A29D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E5E9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3203.3</c:v>
                </c:pt>
                <c:pt idx="1">
                  <c:v>3534.2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85-426F-80A2-D637C7A29D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D9DC9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3854.2</c:v>
                </c:pt>
                <c:pt idx="1">
                  <c:v>4585.5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85-426F-80A2-D637C7A29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87210368"/>
        <c:axId val="154251648"/>
      </c:barChart>
      <c:catAx>
        <c:axId val="187210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251648"/>
        <c:crosses val="autoZero"/>
        <c:auto val="1"/>
        <c:lblAlgn val="ctr"/>
        <c:lblOffset val="100"/>
        <c:noMultiLvlLbl val="0"/>
      </c:catAx>
      <c:valAx>
        <c:axId val="1542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21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52849740932642"/>
          <c:y val="0.20318725099601595"/>
          <c:w val="0.6113989637305699"/>
          <c:h val="0.67330677290836649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F40-47E6-A137-467EA9ED0D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F40-47E6-A137-467EA9ED0D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F40-47E6-A137-467EA9ED0D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F40-47E6-A137-467EA9ED0D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F40-47E6-A137-467EA9ED0D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F40-47E6-A137-467EA9ED0D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F40-47E6-A137-467EA9ED0D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F40-47E6-A137-467EA9ED0DF5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F40-47E6-A137-467EA9ED0DF5}"/>
              </c:ext>
            </c:extLst>
          </c:dPt>
          <c:dLbls>
            <c:dLbl>
              <c:idx val="0"/>
              <c:layout>
                <c:manualLayout>
                  <c:x val="8.8781537379191505E-2"/>
                  <c:y val="0.15004825242945818"/>
                </c:manualLayout>
              </c:layout>
              <c:tx>
                <c:rich>
                  <a:bodyPr/>
                  <a:lstStyle/>
                  <a:p>
                    <a:pPr>
                      <a:defRPr sz="1362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НДФЛ
 52,5%</a:t>
                    </a:r>
                  </a:p>
                </c:rich>
              </c:tx>
              <c:spPr>
                <a:noFill/>
                <a:ln w="3845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F40-47E6-A137-467EA9ED0DF5}"/>
                </c:ext>
              </c:extLst>
            </c:dLbl>
            <c:dLbl>
              <c:idx val="1"/>
              <c:layout>
                <c:manualLayout>
                  <c:x val="2.301216501812331E-2"/>
                  <c:y val="8.5811117612638974E-2"/>
                </c:manualLayout>
              </c:layout>
              <c:tx>
                <c:rich>
                  <a:bodyPr/>
                  <a:lstStyle/>
                  <a:p>
                    <a:pPr>
                      <a:defRPr sz="1362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Земельный налог
  28,5%</a:t>
                    </a:r>
                  </a:p>
                </c:rich>
              </c:tx>
              <c:spPr>
                <a:noFill/>
                <a:ln w="3845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F40-47E6-A137-467EA9ED0DF5}"/>
                </c:ext>
              </c:extLst>
            </c:dLbl>
            <c:dLbl>
              <c:idx val="2"/>
              <c:layout>
                <c:manualLayout>
                  <c:x val="-0.13825495439242638"/>
                  <c:y val="-9.8612564674448264E-3"/>
                </c:manualLayout>
              </c:layout>
              <c:tx>
                <c:rich>
                  <a:bodyPr/>
                  <a:lstStyle/>
                  <a:p>
                    <a:pPr>
                      <a:defRPr sz="1211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Госпошлина2,5%</a:t>
                    </a:r>
                  </a:p>
                </c:rich>
              </c:tx>
              <c:spPr>
                <a:noFill/>
                <a:ln w="3845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F40-47E6-A137-467EA9ED0DF5}"/>
                </c:ext>
              </c:extLst>
            </c:dLbl>
            <c:dLbl>
              <c:idx val="3"/>
              <c:layout>
                <c:manualLayout>
                  <c:x val="-0.19616049825541748"/>
                  <c:y val="-9.6394159409962016E-2"/>
                </c:manualLayout>
              </c:layout>
              <c:tx>
                <c:rich>
                  <a:bodyPr/>
                  <a:lstStyle/>
                  <a:p>
                    <a:pPr>
                      <a:defRPr sz="1211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Акцизы 1,8%</a:t>
                    </a:r>
                  </a:p>
                </c:rich>
              </c:tx>
              <c:spPr>
                <a:noFill/>
                <a:ln w="3845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F40-47E6-A137-467EA9ED0DF5}"/>
                </c:ext>
              </c:extLst>
            </c:dLbl>
            <c:dLbl>
              <c:idx val="4"/>
              <c:layout>
                <c:manualLayout>
                  <c:x val="-1.3121822703378897E-3"/>
                  <c:y val="-0.17829784054154305"/>
                </c:manualLayout>
              </c:layout>
              <c:tx>
                <c:rich>
                  <a:bodyPr/>
                  <a:lstStyle/>
                  <a:p>
                    <a:pPr>
                      <a:defRPr sz="1211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ЕНВД
4,8%</a:t>
                    </a:r>
                  </a:p>
                </c:rich>
              </c:tx>
              <c:spPr>
                <a:noFill/>
                <a:ln w="3845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F40-47E6-A137-467EA9ED0DF5}"/>
                </c:ext>
              </c:extLst>
            </c:dLbl>
            <c:dLbl>
              <c:idx val="5"/>
              <c:layout>
                <c:manualLayout>
                  <c:x val="0.12173380924210904"/>
                  <c:y val="-0.13489757877704386"/>
                </c:manualLayout>
              </c:layout>
              <c:tx>
                <c:rich>
                  <a:bodyPr/>
                  <a:lstStyle/>
                  <a:p>
                    <a:pPr>
                      <a:defRPr sz="1060" b="1" i="0" u="none" strike="noStrike" baseline="0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</a:defRPr>
                    </a:pPr>
                    <a:r>
                      <a:rPr lang="ru-RU" sz="136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ЕСХН</a:t>
                    </a:r>
                  </a:p>
                  <a:p>
                    <a:pPr>
                      <a:defRPr sz="1060" b="1" i="0" u="none" strike="noStrike" baseline="0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</a:defRPr>
                    </a:pPr>
                    <a:r>
                      <a:rPr lang="ru-RU" sz="1205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0,1%</a:t>
                    </a:r>
                  </a:p>
                </c:rich>
              </c:tx>
              <c:spPr>
                <a:noFill/>
                <a:ln w="3845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F40-47E6-A137-467EA9ED0DF5}"/>
                </c:ext>
              </c:extLst>
            </c:dLbl>
            <c:dLbl>
              <c:idx val="6"/>
              <c:layout>
                <c:manualLayout>
                  <c:x val="0.21282538341054802"/>
                  <c:y val="-0.26065913528454165"/>
                </c:manualLayout>
              </c:layout>
              <c:tx>
                <c:rich>
                  <a:bodyPr/>
                  <a:lstStyle/>
                  <a:p>
                    <a:pPr>
                      <a:defRPr sz="1211" baseline="0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Патентная система 0,3%</a:t>
                    </a:r>
                  </a:p>
                </c:rich>
              </c:tx>
              <c:spPr>
                <a:noFill/>
                <a:ln w="3845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F40-47E6-A137-467EA9ED0DF5}"/>
                </c:ext>
              </c:extLst>
            </c:dLbl>
            <c:dLbl>
              <c:idx val="7"/>
              <c:layout>
                <c:manualLayout>
                  <c:x val="0.18788304878096712"/>
                  <c:y val="-0.22866299114234706"/>
                </c:manualLayout>
              </c:layout>
              <c:tx>
                <c:rich>
                  <a:bodyPr/>
                  <a:lstStyle/>
                  <a:p>
                    <a:pPr>
                      <a:defRPr sz="1211" baseline="0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Налог на имущество физлиц 9,5%</a:t>
                    </a:r>
                  </a:p>
                </c:rich>
              </c:tx>
              <c:spPr>
                <a:noFill/>
                <a:ln w="3845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F40-47E6-A137-467EA9ED0DF5}"/>
                </c:ext>
              </c:extLst>
            </c:dLbl>
            <c:dLbl>
              <c:idx val="8"/>
              <c:layout>
                <c:manualLayout>
                  <c:x val="0.18152353455818024"/>
                  <c:y val="0.177957712367499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40-47E6-A137-467EA9ED0DF5}"/>
                </c:ext>
              </c:extLst>
            </c:dLbl>
            <c:spPr>
              <a:noFill/>
              <a:ln w="38450">
                <a:noFill/>
              </a:ln>
            </c:spPr>
            <c:txPr>
              <a:bodyPr/>
              <a:lstStyle/>
              <a:p>
                <a:pPr>
                  <a:defRPr sz="1211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Земельный налог 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ЕНВД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Налог на имущество физлиц</c:v>
                </c:pt>
              </c:strCache>
            </c:strRef>
          </c:cat>
          <c:val>
            <c:numRef>
              <c:f>Лист1!$B$2:$B$10</c:f>
              <c:numCache>
                <c:formatCode>#,#00%</c:formatCode>
                <c:ptCount val="9"/>
                <c:pt idx="0">
                  <c:v>0.52470000000000006</c:v>
                </c:pt>
                <c:pt idx="1">
                  <c:v>0.2848</c:v>
                </c:pt>
                <c:pt idx="2">
                  <c:v>2.5000000000000001E-2</c:v>
                </c:pt>
                <c:pt idx="3">
                  <c:v>1.8200000000000001E-2</c:v>
                </c:pt>
                <c:pt idx="4">
                  <c:v>4.7899999999999998E-2</c:v>
                </c:pt>
                <c:pt idx="5">
                  <c:v>6.9999999999999999E-4</c:v>
                </c:pt>
                <c:pt idx="6">
                  <c:v>3.0000000000000001E-3</c:v>
                </c:pt>
                <c:pt idx="7">
                  <c:v>9.5100000000000004E-2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F40-47E6-A137-467EA9ED0D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F40-47E6-A137-467EA9ED0D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F40-47E6-A137-467EA9ED0D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F40-47E6-A137-467EA9ED0D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F40-47E6-A137-467EA9ED0D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F40-47E6-A137-467EA9ED0D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F40-47E6-A137-467EA9ED0D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F40-47E6-A137-467EA9ED0D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F40-47E6-A137-467EA9ED0DF5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8F40-47E6-A137-467EA9ED0DF5}"/>
              </c:ext>
            </c:extLst>
          </c:dPt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Земельный налог 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ЕНВД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Налог на имущество физлиц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F40-47E6-A137-467EA9ED0D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8F40-47E6-A137-467EA9ED0D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8F40-47E6-A137-467EA9ED0D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8F40-47E6-A137-467EA9ED0D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8F40-47E6-A137-467EA9ED0D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8F40-47E6-A137-467EA9ED0D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8F40-47E6-A137-467EA9ED0D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8F40-47E6-A137-467EA9ED0D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8F40-47E6-A137-467EA9ED0DF5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8F40-47E6-A137-467EA9ED0DF5}"/>
              </c:ext>
            </c:extLst>
          </c:dPt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Земельный налог 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ЕНВД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Налог на имущество физлиц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8F40-47E6-A137-467EA9ED0D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8F40-47E6-A137-467EA9ED0D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8F40-47E6-A137-467EA9ED0D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8F40-47E6-A137-467EA9ED0D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8F40-47E6-A137-467EA9ED0D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8F40-47E6-A137-467EA9ED0D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8F40-47E6-A137-467EA9ED0D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8F40-47E6-A137-467EA9ED0D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8F40-47E6-A137-467EA9ED0DF5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8F40-47E6-A137-467EA9ED0DF5}"/>
              </c:ext>
            </c:extLst>
          </c:dPt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Земельный налог 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ЕНВД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Налог на имущество физлиц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8F40-47E6-A137-467EA9ED0D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8F40-47E6-A137-467EA9ED0D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8F40-47E6-A137-467EA9ED0D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8F40-47E6-A137-467EA9ED0D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8F40-47E6-A137-467EA9ED0D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C-8F40-47E6-A137-467EA9ED0D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8F40-47E6-A137-467EA9ED0D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8F40-47E6-A137-467EA9ED0D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8F40-47E6-A137-467EA9ED0DF5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0-8F40-47E6-A137-467EA9ED0DF5}"/>
              </c:ext>
            </c:extLst>
          </c:dPt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Земельный налог 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ЕНВД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Налог на имущество физлиц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8F40-47E6-A137-467EA9ED0D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2-8F40-47E6-A137-467EA9ED0D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8F40-47E6-A137-467EA9ED0D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4-8F40-47E6-A137-467EA9ED0D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8F40-47E6-A137-467EA9ED0D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6-8F40-47E6-A137-467EA9ED0D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7-8F40-47E6-A137-467EA9ED0D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8-8F40-47E6-A137-467EA9ED0D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9-8F40-47E6-A137-467EA9ED0DF5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A-8F40-47E6-A137-467EA9ED0DF5}"/>
              </c:ext>
            </c:extLst>
          </c:dPt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Земельный налог 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ЕНВД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Налог на имущество физлиц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8F40-47E6-A137-467EA9ED0DF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C-8F40-47E6-A137-467EA9ED0D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D-8F40-47E6-A137-467EA9ED0D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8F40-47E6-A137-467EA9ED0D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F-8F40-47E6-A137-467EA9ED0D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0-8F40-47E6-A137-467EA9ED0D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1-8F40-47E6-A137-467EA9ED0D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8F40-47E6-A137-467EA9ED0D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3-8F40-47E6-A137-467EA9ED0DF5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8F40-47E6-A137-467EA9ED0DF5}"/>
              </c:ext>
            </c:extLst>
          </c:dPt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Земельный налог 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ЕНВД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Налог на имущество физлиц</c:v>
                </c:pt>
              </c:strCache>
            </c:strRef>
          </c:cat>
          <c:val>
            <c:numRef>
              <c:f>Лист1!$H$2:$H$10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5-8F40-47E6-A137-467EA9ED0DF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6-8F40-47E6-A137-467EA9ED0D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7-8F40-47E6-A137-467EA9ED0D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8-8F40-47E6-A137-467EA9ED0D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9-8F40-47E6-A137-467EA9ED0D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A-8F40-47E6-A137-467EA9ED0D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B-8F40-47E6-A137-467EA9ED0D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C-8F40-47E6-A137-467EA9ED0D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D-8F40-47E6-A137-467EA9ED0DF5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E-8F40-47E6-A137-467EA9ED0DF5}"/>
              </c:ext>
            </c:extLst>
          </c:dPt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Земельный налог 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ЕНВД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Налог на имущество физлиц</c:v>
                </c:pt>
              </c:strCache>
            </c:strRef>
          </c:cat>
          <c:val>
            <c:numRef>
              <c:f>Лист1!$I$2:$I$10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F-8F40-47E6-A137-467EA9ED0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sz="1060" b="1" i="0" baseline="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10200728129758"/>
          <c:y val="0.18405411652310585"/>
          <c:w val="0.6847635726795096"/>
          <c:h val="0.69003690036900367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Платные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04-450C-BDED-41A57BF7773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04-450C-BDED-41A57BF777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04-450C-BDED-41A57BF777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804-450C-BDED-41A57BF777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804-450C-BDED-41A57BF777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804-450C-BDED-41A57BF777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804-450C-BDED-41A57BF777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804-450C-BDED-41A57BF777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804-450C-BDED-41A57BF77738}"/>
              </c:ext>
            </c:extLst>
          </c:dPt>
          <c:dLbls>
            <c:dLbl>
              <c:idx val="0"/>
              <c:layout>
                <c:manualLayout>
                  <c:x val="0.19728219175005141"/>
                  <c:y val="1.90870661715230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defRPr>
                    </a:pP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Штрафы 2,2%</a:t>
                    </a:r>
                    <a:endParaRPr lang="ru-RU" sz="1200" dirty="0"/>
                  </a:p>
                </c:rich>
              </c:tx>
              <c:spPr>
                <a:noFill/>
                <a:ln w="379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804-450C-BDED-41A57BF77738}"/>
                </c:ext>
              </c:extLst>
            </c:dLbl>
            <c:dLbl>
              <c:idx val="1"/>
              <c:layout>
                <c:manualLayout>
                  <c:x val="4.2063332276109949E-2"/>
                  <c:y val="4.725571665165503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defRPr>
                    </a:pP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Аренда земли
  37,1%</a:t>
                    </a:r>
                    <a:endParaRPr lang="ru-RU" sz="1200" dirty="0"/>
                  </a:p>
                </c:rich>
              </c:tx>
              <c:spPr>
                <a:noFill/>
                <a:ln w="379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04-450C-BDED-41A57BF77738}"/>
                </c:ext>
              </c:extLst>
            </c:dLbl>
            <c:dLbl>
              <c:idx val="2"/>
              <c:layout>
                <c:manualLayout>
                  <c:x val="6.0584534067798658E-2"/>
                  <c:y val="0.1161588363098447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defRPr>
                    </a:pP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Доходы от продажи
имущества 51,4%</a:t>
                    </a:r>
                    <a:endParaRPr lang="ru-RU" sz="1200" dirty="0"/>
                  </a:p>
                </c:rich>
              </c:tx>
              <c:spPr>
                <a:noFill/>
                <a:ln w="379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04-450C-BDED-41A57BF77738}"/>
                </c:ext>
              </c:extLst>
            </c:dLbl>
            <c:dLbl>
              <c:idx val="3"/>
              <c:layout>
                <c:manualLayout>
                  <c:x val="-0.10216694016575424"/>
                  <c:y val="-1.560546629088336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defRPr>
                    </a:pP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Прочие неналоговые доходы 0,3%</a:t>
                    </a:r>
                    <a:endParaRPr lang="ru-RU" sz="1200" dirty="0"/>
                  </a:p>
                </c:rich>
              </c:tx>
              <c:spPr>
                <a:noFill/>
                <a:ln w="379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04-450C-BDED-41A57BF77738}"/>
                </c:ext>
              </c:extLst>
            </c:dLbl>
            <c:dLbl>
              <c:idx val="4"/>
              <c:layout>
                <c:manualLayout>
                  <c:x val="-2.6672403179667178E-2"/>
                  <c:y val="-0.11992812566354445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defRPr>
                    </a:pP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Платежи от </a:t>
                    </a:r>
                    <a:r>
                      <a:rPr lang="ru-RU" sz="1200" dirty="0" err="1">
                        <a:latin typeface="Calibri" pitchFamily="34" charset="0"/>
                        <a:cs typeface="Calibri" pitchFamily="34" charset="0"/>
                      </a:rPr>
                      <a:t>МУПов</a:t>
                    </a: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
 доходы от </a:t>
                    </a:r>
                    <a:r>
                      <a:rPr lang="ru-RU" sz="1200" dirty="0" err="1">
                        <a:latin typeface="Calibri" pitchFamily="34" charset="0"/>
                        <a:cs typeface="Calibri" pitchFamily="34" charset="0"/>
                      </a:rPr>
                      <a:t>дивидентов</a:t>
                    </a: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  и плата за </a:t>
                    </a:r>
                    <a:r>
                      <a:rPr lang="ru-RU" sz="1200" dirty="0" err="1">
                        <a:latin typeface="Calibri" pitchFamily="34" charset="0"/>
                        <a:cs typeface="Calibri" pitchFamily="34" charset="0"/>
                      </a:rPr>
                      <a:t>соцнайм</a:t>
                    </a: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 жилья 1,6%</a:t>
                    </a:r>
                    <a:endParaRPr lang="ru-RU" sz="1200" dirty="0"/>
                  </a:p>
                </c:rich>
              </c:tx>
              <c:spPr>
                <a:noFill/>
                <a:ln w="379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04-450C-BDED-41A57BF77738}"/>
                </c:ext>
              </c:extLst>
            </c:dLbl>
            <c:dLbl>
              <c:idx val="5"/>
              <c:layout>
                <c:manualLayout>
                  <c:x val="-9.8491472035082926E-3"/>
                  <c:y val="-0.20776101617434806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defRPr>
                    </a:pPr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Аренда имущества 3,4%</a:t>
                    </a:r>
                    <a:endParaRPr lang="ru-RU" sz="1200" dirty="0"/>
                  </a:p>
                </c:rich>
              </c:tx>
              <c:spPr>
                <a:noFill/>
                <a:ln w="379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04-450C-BDED-41A57BF7773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050" dirty="0">
                        <a:latin typeface="Calibri" pitchFamily="34" charset="0"/>
                        <a:cs typeface="Calibri" pitchFamily="34" charset="0"/>
                      </a:rPr>
                      <a:t>Плата за негативное воздействие на </a:t>
                    </a:r>
                    <a:r>
                      <a:rPr lang="ru-RU" sz="1050" dirty="0" err="1">
                        <a:latin typeface="Calibri" pitchFamily="34" charset="0"/>
                        <a:cs typeface="Calibri" pitchFamily="34" charset="0"/>
                      </a:rPr>
                      <a:t>окр.среду</a:t>
                    </a:r>
                    <a:r>
                      <a:rPr lang="ru-RU" sz="1050" dirty="0">
                        <a:latin typeface="Calibri" pitchFamily="34" charset="0"/>
                        <a:cs typeface="Calibri" pitchFamily="34" charset="0"/>
                      </a:rPr>
                      <a:t> 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804-450C-BDED-41A57BF77738}"/>
                </c:ext>
              </c:extLst>
            </c:dLbl>
            <c:dLbl>
              <c:idx val="7"/>
              <c:layout>
                <c:manualLayout>
                  <c:x val="0.12302172049922332"/>
                  <c:y val="-0.2041082267060367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Административные платежи 3,5%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04-450C-BDED-41A57BF77738}"/>
                </c:ext>
              </c:extLst>
            </c:dLbl>
            <c:dLbl>
              <c:idx val="8"/>
              <c:layout>
                <c:manualLayout>
                  <c:x val="0.12812196000642773"/>
                  <c:y val="-7.039215988412407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Calibri" pitchFamily="34" charset="0"/>
                        <a:cs typeface="Calibri" pitchFamily="34" charset="0"/>
                      </a:rPr>
                      <a:t>Платные и компенсация затрат государства 0,4%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804-450C-BDED-41A57BF77738}"/>
                </c:ext>
              </c:extLst>
            </c:dLbl>
            <c:spPr>
              <a:noFill/>
              <a:ln w="37907">
                <a:noFill/>
              </a:ln>
            </c:spPr>
            <c:txPr>
              <a:bodyPr/>
              <a:lstStyle/>
              <a:p>
                <a:pPr>
                  <a:defRPr sz="1200" baseline="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Платные</c:v>
                </c:pt>
                <c:pt idx="1">
                  <c:v>Аренда земли</c:v>
                </c:pt>
                <c:pt idx="2">
                  <c:v>Доходы от продажи имущества</c:v>
                </c:pt>
                <c:pt idx="3">
                  <c:v>Прочие неналоговые доходы</c:v>
                </c:pt>
                <c:pt idx="4">
                  <c:v>Платежи от МУПОВ, дивиденты по акциям и плата за соц.найм жилья</c:v>
                </c:pt>
                <c:pt idx="5">
                  <c:v>Аренда имущества</c:v>
                </c:pt>
                <c:pt idx="6">
                  <c:v>Плата за негативное воздействие на окр.среду</c:v>
                </c:pt>
                <c:pt idx="7">
                  <c:v>Административные платежи</c:v>
                </c:pt>
                <c:pt idx="8">
                  <c:v>Штрафы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4.0000000000000001E-3</c:v>
                </c:pt>
                <c:pt idx="1">
                  <c:v>0.37119999999999997</c:v>
                </c:pt>
                <c:pt idx="2">
                  <c:v>0.5141</c:v>
                </c:pt>
                <c:pt idx="3">
                  <c:v>3.0000000000000001E-3</c:v>
                </c:pt>
                <c:pt idx="4">
                  <c:v>1.6400000000000001E-2</c:v>
                </c:pt>
                <c:pt idx="5">
                  <c:v>3.4099999999999998E-2</c:v>
                </c:pt>
                <c:pt idx="6">
                  <c:v>5.9999999999999995E-4</c:v>
                </c:pt>
                <c:pt idx="7">
                  <c:v>3.4599999999999999E-2</c:v>
                </c:pt>
                <c:pt idx="8">
                  <c:v>2.1499999999999998E-2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04-450C-BDED-41A57BF777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804-450C-BDED-41A57BF7773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804-450C-BDED-41A57BF777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5804-450C-BDED-41A57BF777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804-450C-BDED-41A57BF777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804-450C-BDED-41A57BF777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804-450C-BDED-41A57BF777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804-450C-BDED-41A57BF777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5804-450C-BDED-41A57BF777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5804-450C-BDED-41A57BF77738}"/>
              </c:ext>
            </c:extLst>
          </c:dPt>
          <c:cat>
            <c:strRef>
              <c:f>Лист1!$A$2:$A$10</c:f>
              <c:strCache>
                <c:ptCount val="9"/>
                <c:pt idx="0">
                  <c:v>Платные</c:v>
                </c:pt>
                <c:pt idx="1">
                  <c:v>Аренда земли</c:v>
                </c:pt>
                <c:pt idx="2">
                  <c:v>Доходы от продажи имущества</c:v>
                </c:pt>
                <c:pt idx="3">
                  <c:v>Прочие неналоговые доходы</c:v>
                </c:pt>
                <c:pt idx="4">
                  <c:v>Платежи от МУПОВ, дивиденты по акциям и плата за соц.найм жилья</c:v>
                </c:pt>
                <c:pt idx="5">
                  <c:v>Аренда имущества</c:v>
                </c:pt>
                <c:pt idx="6">
                  <c:v>Плата за негативное воздействие на окр.среду</c:v>
                </c:pt>
                <c:pt idx="7">
                  <c:v>Административные платежи</c:v>
                </c:pt>
                <c:pt idx="8">
                  <c:v>Штрафы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804-450C-BDED-41A57BF777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5804-450C-BDED-41A57BF7773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5804-450C-BDED-41A57BF777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5804-450C-BDED-41A57BF777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804-450C-BDED-41A57BF777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804-450C-BDED-41A57BF777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804-450C-BDED-41A57BF777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804-450C-BDED-41A57BF777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804-450C-BDED-41A57BF777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5804-450C-BDED-41A57BF77738}"/>
              </c:ext>
            </c:extLst>
          </c:dPt>
          <c:cat>
            <c:strRef>
              <c:f>Лист1!$A$2:$A$10</c:f>
              <c:strCache>
                <c:ptCount val="9"/>
                <c:pt idx="0">
                  <c:v>Платные</c:v>
                </c:pt>
                <c:pt idx="1">
                  <c:v>Аренда земли</c:v>
                </c:pt>
                <c:pt idx="2">
                  <c:v>Доходы от продажи имущества</c:v>
                </c:pt>
                <c:pt idx="3">
                  <c:v>Прочие неналоговые доходы</c:v>
                </c:pt>
                <c:pt idx="4">
                  <c:v>Платежи от МУПОВ, дивиденты по акциям и плата за соц.найм жилья</c:v>
                </c:pt>
                <c:pt idx="5">
                  <c:v>Аренда имущества</c:v>
                </c:pt>
                <c:pt idx="6">
                  <c:v>Плата за негативное воздействие на окр.среду</c:v>
                </c:pt>
                <c:pt idx="7">
                  <c:v>Административные платежи</c:v>
                </c:pt>
                <c:pt idx="8">
                  <c:v>Штрафы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5804-450C-BDED-41A57BF777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5804-450C-BDED-41A57BF7773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5804-450C-BDED-41A57BF777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5804-450C-BDED-41A57BF777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5804-450C-BDED-41A57BF777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5804-450C-BDED-41A57BF777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5804-450C-BDED-41A57BF777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5804-450C-BDED-41A57BF777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5804-450C-BDED-41A57BF777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5804-450C-BDED-41A57BF77738}"/>
              </c:ext>
            </c:extLst>
          </c:dPt>
          <c:cat>
            <c:strRef>
              <c:f>Лист1!$A$2:$A$10</c:f>
              <c:strCache>
                <c:ptCount val="9"/>
                <c:pt idx="0">
                  <c:v>Платные</c:v>
                </c:pt>
                <c:pt idx="1">
                  <c:v>Аренда земли</c:v>
                </c:pt>
                <c:pt idx="2">
                  <c:v>Доходы от продажи имущества</c:v>
                </c:pt>
                <c:pt idx="3">
                  <c:v>Прочие неналоговые доходы</c:v>
                </c:pt>
                <c:pt idx="4">
                  <c:v>Платежи от МУПОВ, дивиденты по акциям и плата за соц.найм жилья</c:v>
                </c:pt>
                <c:pt idx="5">
                  <c:v>Аренда имущества</c:v>
                </c:pt>
                <c:pt idx="6">
                  <c:v>Плата за негативное воздействие на окр.среду</c:v>
                </c:pt>
                <c:pt idx="7">
                  <c:v>Административные платежи</c:v>
                </c:pt>
                <c:pt idx="8">
                  <c:v>Штрафы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5804-450C-BDED-41A57BF777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5804-450C-BDED-41A57BF7773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5804-450C-BDED-41A57BF777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5804-450C-BDED-41A57BF777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5804-450C-BDED-41A57BF777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C-5804-450C-BDED-41A57BF777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5804-450C-BDED-41A57BF777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5804-450C-BDED-41A57BF777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5804-450C-BDED-41A57BF777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0-5804-450C-BDED-41A57BF77738}"/>
              </c:ext>
            </c:extLst>
          </c:dPt>
          <c:cat>
            <c:strRef>
              <c:f>Лист1!$A$2:$A$10</c:f>
              <c:strCache>
                <c:ptCount val="9"/>
                <c:pt idx="0">
                  <c:v>Платные</c:v>
                </c:pt>
                <c:pt idx="1">
                  <c:v>Аренда земли</c:v>
                </c:pt>
                <c:pt idx="2">
                  <c:v>Доходы от продажи имущества</c:v>
                </c:pt>
                <c:pt idx="3">
                  <c:v>Прочие неналоговые доходы</c:v>
                </c:pt>
                <c:pt idx="4">
                  <c:v>Платежи от МУПОВ, дивиденты по акциям и плата за соц.найм жилья</c:v>
                </c:pt>
                <c:pt idx="5">
                  <c:v>Аренда имущества</c:v>
                </c:pt>
                <c:pt idx="6">
                  <c:v>Плата за негативное воздействие на окр.среду</c:v>
                </c:pt>
                <c:pt idx="7">
                  <c:v>Административные платежи</c:v>
                </c:pt>
                <c:pt idx="8">
                  <c:v>Штрафы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5804-450C-BDED-41A57BF777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2-5804-450C-BDED-41A57BF7773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5804-450C-BDED-41A57BF777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4-5804-450C-BDED-41A57BF777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5804-450C-BDED-41A57BF777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6-5804-450C-BDED-41A57BF777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7-5804-450C-BDED-41A57BF777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8-5804-450C-BDED-41A57BF777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9-5804-450C-BDED-41A57BF777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A-5804-450C-BDED-41A57BF77738}"/>
              </c:ext>
            </c:extLst>
          </c:dPt>
          <c:cat>
            <c:strRef>
              <c:f>Лист1!$A$2:$A$10</c:f>
              <c:strCache>
                <c:ptCount val="9"/>
                <c:pt idx="0">
                  <c:v>Платные</c:v>
                </c:pt>
                <c:pt idx="1">
                  <c:v>Аренда земли</c:v>
                </c:pt>
                <c:pt idx="2">
                  <c:v>Доходы от продажи имущества</c:v>
                </c:pt>
                <c:pt idx="3">
                  <c:v>Прочие неналоговые доходы</c:v>
                </c:pt>
                <c:pt idx="4">
                  <c:v>Платежи от МУПОВ, дивиденты по акциям и плата за соц.найм жилья</c:v>
                </c:pt>
                <c:pt idx="5">
                  <c:v>Аренда имущества</c:v>
                </c:pt>
                <c:pt idx="6">
                  <c:v>Плата за негативное воздействие на окр.среду</c:v>
                </c:pt>
                <c:pt idx="7">
                  <c:v>Административные платежи</c:v>
                </c:pt>
                <c:pt idx="8">
                  <c:v>Штрафы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5804-450C-BDED-41A57BF7773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C-5804-450C-BDED-41A57BF7773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D-5804-450C-BDED-41A57BF777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5804-450C-BDED-41A57BF777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F-5804-450C-BDED-41A57BF777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0-5804-450C-BDED-41A57BF777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1-5804-450C-BDED-41A57BF777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5804-450C-BDED-41A57BF777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3-5804-450C-BDED-41A57BF777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5804-450C-BDED-41A57BF77738}"/>
              </c:ext>
            </c:extLst>
          </c:dPt>
          <c:cat>
            <c:strRef>
              <c:f>Лист1!$A$2:$A$10</c:f>
              <c:strCache>
                <c:ptCount val="9"/>
                <c:pt idx="0">
                  <c:v>Платные</c:v>
                </c:pt>
                <c:pt idx="1">
                  <c:v>Аренда земли</c:v>
                </c:pt>
                <c:pt idx="2">
                  <c:v>Доходы от продажи имущества</c:v>
                </c:pt>
                <c:pt idx="3">
                  <c:v>Прочие неналоговые доходы</c:v>
                </c:pt>
                <c:pt idx="4">
                  <c:v>Платежи от МУПОВ, дивиденты по акциям и плата за соц.найм жилья</c:v>
                </c:pt>
                <c:pt idx="5">
                  <c:v>Аренда имущества</c:v>
                </c:pt>
                <c:pt idx="6">
                  <c:v>Плата за негативное воздействие на окр.среду</c:v>
                </c:pt>
                <c:pt idx="7">
                  <c:v>Административные платежи</c:v>
                </c:pt>
                <c:pt idx="8">
                  <c:v>Штрафы</c:v>
                </c:pt>
              </c:strCache>
            </c:strRef>
          </c:cat>
          <c:val>
            <c:numRef>
              <c:f>Лист1!$H$2:$H$10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5-5804-450C-BDED-41A57BF7773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6-5804-450C-BDED-41A57BF7773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7-5804-450C-BDED-41A57BF777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8-5804-450C-BDED-41A57BF777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9-5804-450C-BDED-41A57BF777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A-5804-450C-BDED-41A57BF777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B-5804-450C-BDED-41A57BF777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C-5804-450C-BDED-41A57BF777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D-5804-450C-BDED-41A57BF777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E-5804-450C-BDED-41A57BF77738}"/>
              </c:ext>
            </c:extLst>
          </c:dPt>
          <c:cat>
            <c:strRef>
              <c:f>Лист1!$A$2:$A$10</c:f>
              <c:strCache>
                <c:ptCount val="9"/>
                <c:pt idx="0">
                  <c:v>Платные</c:v>
                </c:pt>
                <c:pt idx="1">
                  <c:v>Аренда земли</c:v>
                </c:pt>
                <c:pt idx="2">
                  <c:v>Доходы от продажи имущества</c:v>
                </c:pt>
                <c:pt idx="3">
                  <c:v>Прочие неналоговые доходы</c:v>
                </c:pt>
                <c:pt idx="4">
                  <c:v>Платежи от МУПОВ, дивиденты по акциям и плата за соц.найм жилья</c:v>
                </c:pt>
                <c:pt idx="5">
                  <c:v>Аренда имущества</c:v>
                </c:pt>
                <c:pt idx="6">
                  <c:v>Плата за негативное воздействие на окр.среду</c:v>
                </c:pt>
                <c:pt idx="7">
                  <c:v>Административные платежи</c:v>
                </c:pt>
                <c:pt idx="8">
                  <c:v>Штрафы</c:v>
                </c:pt>
              </c:strCache>
            </c:strRef>
          </c:cat>
          <c:val>
            <c:numRef>
              <c:f>Лист1!$I$2:$I$10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F-5804-450C-BDED-41A57BF77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sz="1046" b="1" i="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52849740932642"/>
          <c:y val="0.20318725099601595"/>
          <c:w val="0.6113989637305699"/>
          <c:h val="0.67330677290836649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E47-4744-81CC-C25C468FC5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E47-4744-81CC-C25C468FC5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E47-4744-81CC-C25C468FC5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E47-4744-81CC-C25C468FC570}"/>
              </c:ext>
            </c:extLst>
          </c:dPt>
          <c:dLbls>
            <c:dLbl>
              <c:idx val="0"/>
              <c:layout>
                <c:manualLayout>
                  <c:x val="9.6217131840785536E-2"/>
                  <c:y val="-4.5915514527456201E-2"/>
                </c:manualLayout>
              </c:layout>
              <c:tx>
                <c:rich>
                  <a:bodyPr/>
                  <a:lstStyle/>
                  <a:p>
                    <a:pPr>
                      <a:defRPr sz="1289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/>
                      <a:t>Дотации
 12,9%</a:t>
                    </a:r>
                  </a:p>
                </c:rich>
              </c:tx>
              <c:spPr>
                <a:noFill/>
                <a:ln w="36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E47-4744-81CC-C25C468FC570}"/>
                </c:ext>
              </c:extLst>
            </c:dLbl>
            <c:dLbl>
              <c:idx val="1"/>
              <c:layout>
                <c:manualLayout>
                  <c:x val="2.301216501812331E-2"/>
                  <c:y val="8.5811117612638974E-2"/>
                </c:manualLayout>
              </c:layout>
              <c:tx>
                <c:rich>
                  <a:bodyPr/>
                  <a:lstStyle/>
                  <a:p>
                    <a:pPr>
                      <a:defRPr sz="1289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/>
                      <a:t>Субсидии
  36,5%</a:t>
                    </a:r>
                  </a:p>
                </c:rich>
              </c:tx>
              <c:spPr>
                <a:noFill/>
                <a:ln w="36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E47-4744-81CC-C25C468FC570}"/>
                </c:ext>
              </c:extLst>
            </c:dLbl>
            <c:dLbl>
              <c:idx val="2"/>
              <c:layout>
                <c:manualLayout>
                  <c:x val="-0.13825495439242638"/>
                  <c:y val="-9.8612564674448264E-3"/>
                </c:manualLayout>
              </c:layout>
              <c:tx>
                <c:rich>
                  <a:bodyPr/>
                  <a:lstStyle/>
                  <a:p>
                    <a:pPr>
                      <a:defRPr sz="114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/>
                      <a:t>Субвенции 45,4%</a:t>
                    </a:r>
                  </a:p>
                </c:rich>
              </c:tx>
              <c:spPr>
                <a:noFill/>
                <a:ln w="36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E47-4744-81CC-C25C468FC570}"/>
                </c:ext>
              </c:extLst>
            </c:dLbl>
            <c:dLbl>
              <c:idx val="3"/>
              <c:layout>
                <c:manualLayout>
                  <c:x val="-0.19616049825541748"/>
                  <c:y val="-9.6394159409962016E-2"/>
                </c:manualLayout>
              </c:layout>
              <c:tx>
                <c:rich>
                  <a:bodyPr/>
                  <a:lstStyle/>
                  <a:p>
                    <a:pPr>
                      <a:defRPr sz="114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/>
                      <a:t>Иные МБТ, прочие безвозмездные поступления и возврат остатков    5,2%</a:t>
                    </a:r>
                  </a:p>
                </c:rich>
              </c:tx>
              <c:spPr>
                <a:noFill/>
                <a:ln w="36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E47-4744-81CC-C25C468FC570}"/>
                </c:ext>
              </c:extLst>
            </c:dLbl>
            <c:dLbl>
              <c:idx val="4"/>
              <c:layout>
                <c:manualLayout>
                  <c:x val="-1.3121822703378897E-3"/>
                  <c:y val="-0.17829784054154305"/>
                </c:manualLayout>
              </c:layout>
              <c:tx>
                <c:rich>
                  <a:bodyPr/>
                  <a:lstStyle/>
                  <a:p>
                    <a:pPr>
                      <a:defRPr sz="1146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ЕНВД
4,8%</a:t>
                    </a:r>
                  </a:p>
                </c:rich>
              </c:tx>
              <c:spPr>
                <a:noFill/>
                <a:ln w="36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E47-4744-81CC-C25C468FC570}"/>
                </c:ext>
              </c:extLst>
            </c:dLbl>
            <c:dLbl>
              <c:idx val="5"/>
              <c:layout>
                <c:manualLayout>
                  <c:x val="0.12173380924210904"/>
                  <c:y val="-0.13489757877704386"/>
                </c:manualLayout>
              </c:layout>
              <c:tx>
                <c:rich>
                  <a:bodyPr/>
                  <a:lstStyle/>
                  <a:p>
                    <a:pPr>
                      <a:defRPr sz="949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287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ЕСХН</a:t>
                    </a:r>
                  </a:p>
                  <a:p>
                    <a:pPr>
                      <a:defRPr sz="949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141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0,1%</a:t>
                    </a:r>
                  </a:p>
                </c:rich>
              </c:tx>
              <c:spPr>
                <a:noFill/>
                <a:ln w="36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E47-4744-81CC-C25C468FC570}"/>
                </c:ext>
              </c:extLst>
            </c:dLbl>
            <c:dLbl>
              <c:idx val="6"/>
              <c:layout>
                <c:manualLayout>
                  <c:x val="0.21282538341054802"/>
                  <c:y val="-0.26065913528454165"/>
                </c:manualLayout>
              </c:layout>
              <c:tx>
                <c:rich>
                  <a:bodyPr/>
                  <a:lstStyle/>
                  <a:p>
                    <a:pPr>
                      <a:defRPr sz="1146" baseline="0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Патентная система 0,3%</a:t>
                    </a:r>
                  </a:p>
                </c:rich>
              </c:tx>
              <c:spPr>
                <a:noFill/>
                <a:ln w="36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E47-4744-81CC-C25C468FC570}"/>
                </c:ext>
              </c:extLst>
            </c:dLbl>
            <c:dLbl>
              <c:idx val="7"/>
              <c:layout>
                <c:manualLayout>
                  <c:x val="0.18788304878096712"/>
                  <c:y val="-0.22866299114234706"/>
                </c:manualLayout>
              </c:layout>
              <c:tx>
                <c:rich>
                  <a:bodyPr/>
                  <a:lstStyle/>
                  <a:p>
                    <a:pPr>
                      <a:defRPr sz="1146" baseline="0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ru-RU" dirty="0">
                        <a:latin typeface="Calibri" pitchFamily="34" charset="0"/>
                        <a:cs typeface="Calibri" pitchFamily="34" charset="0"/>
                      </a:rPr>
                      <a:t>Налог на имущество физлиц 9,5%</a:t>
                    </a:r>
                  </a:p>
                </c:rich>
              </c:tx>
              <c:spPr>
                <a:noFill/>
                <a:ln w="36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E47-4744-81CC-C25C468FC570}"/>
                </c:ext>
              </c:extLst>
            </c:dLbl>
            <c:dLbl>
              <c:idx val="8"/>
              <c:layout>
                <c:manualLayout>
                  <c:x val="0.18152353455818024"/>
                  <c:y val="0.177957712367499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47-4744-81CC-C25C468FC570}"/>
                </c:ext>
              </c:extLst>
            </c:dLbl>
            <c:spPr>
              <a:noFill/>
              <a:ln w="36400">
                <a:noFill/>
              </a:ln>
            </c:spPr>
            <c:txPr>
              <a:bodyPr/>
              <a:lstStyle/>
              <a:p>
                <a:pPr>
                  <a:defRPr sz="1146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#,#00%</c:formatCode>
                <c:ptCount val="4"/>
                <c:pt idx="0">
                  <c:v>0.129</c:v>
                </c:pt>
                <c:pt idx="1">
                  <c:v>0.36499999999999999</c:v>
                </c:pt>
                <c:pt idx="2">
                  <c:v>0.45400000000000001</c:v>
                </c:pt>
                <c:pt idx="3">
                  <c:v>5.1999999999999998E-2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E47-4744-81CC-C25C468FC5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E47-4744-81CC-C25C468FC5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E47-4744-81CC-C25C468FC5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BE47-4744-81CC-C25C468FC5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E47-4744-81CC-C25C468FC570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E47-4744-81CC-C25C468FC5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E47-4744-81CC-C25C468FC5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BE47-4744-81CC-C25C468FC5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E47-4744-81CC-C25C468FC5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BE47-4744-81CC-C25C468FC570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E47-4744-81CC-C25C468FC5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BE47-4744-81CC-C25C468FC5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E47-4744-81CC-C25C468FC5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BE47-4744-81CC-C25C468FC5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E47-4744-81CC-C25C468FC570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E47-4744-81CC-C25C468FC5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BE47-4744-81CC-C25C468FC5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BE47-4744-81CC-C25C468FC5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BE47-4744-81CC-C25C468FC5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BE47-4744-81CC-C25C468FC570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BE47-4744-81CC-C25C468FC57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BE47-4744-81CC-C25C468FC5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BE47-4744-81CC-C25C468FC5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BE47-4744-81CC-C25C468FC5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BE47-4744-81CC-C25C468FC570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BE47-4744-81CC-C25C468FC57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BE47-4744-81CC-C25C468FC5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BE47-4744-81CC-C25C468FC5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BE47-4744-81CC-C25C468FC5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BE47-4744-81CC-C25C468FC570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BE47-4744-81CC-C25C468FC57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BE47-4744-81CC-C25C468FC5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BE47-4744-81CC-C25C468FC57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BE47-4744-81CC-C25C468FC57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BE47-4744-81CC-C25C468FC570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BE47-4744-81CC-C25C468FC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044">
          <a:noFill/>
        </a:ln>
      </c:spPr>
    </c:plotArea>
    <c:plotVisOnly val="1"/>
    <c:dispBlanksAs val="gap"/>
    <c:showDLblsOverMax val="0"/>
  </c:chart>
  <c:spPr>
    <a:effectLst>
      <a:softEdge rad="0"/>
    </a:effectLst>
  </c:spPr>
  <c:txPr>
    <a:bodyPr/>
    <a:lstStyle/>
    <a:p>
      <a:pPr>
        <a:defRPr sz="1003" b="1" i="0" baseline="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6705908886979"/>
          <c:y val="0.16131800443041097"/>
          <c:w val="0.59630716377798887"/>
          <c:h val="0.7974145990873908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round/>
            </a:ln>
          </c:spPr>
          <c:explosion val="5"/>
          <c:dPt>
            <c:idx val="0"/>
            <c:bubble3D val="0"/>
            <c:spPr>
              <a:solidFill>
                <a:srgbClr val="9D9DC9"/>
              </a:solidFill>
              <a:ln w="19050">
                <a:solidFill>
                  <a:schemeClr val="l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83-46D9-ACDC-F1ACDAFF1DFB}"/>
              </c:ext>
            </c:extLst>
          </c:dPt>
          <c:dPt>
            <c:idx val="1"/>
            <c:bubble3D val="0"/>
            <c:explosion val="0"/>
            <c:spPr>
              <a:solidFill>
                <a:srgbClr val="5E5E93"/>
              </a:solidFill>
              <a:ln w="19050">
                <a:solidFill>
                  <a:schemeClr val="l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883-46D9-ACDC-F1ACDAFF1D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AD-4C1E-AA35-A252FEBDA2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AD-4C1E-AA35-A252FEBDA22C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12.5</c:v>
                </c:pt>
                <c:pt idx="1">
                  <c:v>87.5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21.2</c:v>
                </c:pt>
                <c:pt idx="1">
                  <c:v>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3-46D9-ACDC-F1ACDAFF1D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5E5E93"/>
            </a:solidFill>
          </c:spPr>
          <c:dPt>
            <c:idx val="0"/>
            <c:bubble3D val="0"/>
            <c:spPr>
              <a:solidFill>
                <a:srgbClr val="9D9DC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F99-4F4A-B808-00000DA5B4C5}"/>
              </c:ext>
            </c:extLst>
          </c:dPt>
          <c:dPt>
            <c:idx val="1"/>
            <c:bubble3D val="0"/>
            <c:spPr>
              <a:solidFill>
                <a:srgbClr val="5E5E9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53C-4EBF-A5CD-C8524213953E}"/>
              </c:ext>
            </c:extLst>
          </c:dPt>
          <c:dPt>
            <c:idx val="2"/>
            <c:bubble3D val="0"/>
            <c:spPr>
              <a:solidFill>
                <a:srgbClr val="5E5E9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53C-4EBF-A5CD-C8524213953E}"/>
              </c:ext>
            </c:extLst>
          </c:dPt>
          <c:dPt>
            <c:idx val="3"/>
            <c:bubble3D val="0"/>
            <c:spPr>
              <a:solidFill>
                <a:srgbClr val="5E5E9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53C-4EBF-A5CD-C8524213953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12.5</c:v>
                </c:pt>
                <c:pt idx="1">
                  <c:v>87.5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12.5</c:v>
                </c:pt>
                <c:pt idx="1">
                  <c:v>87.5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F99-4F4A-B808-00000DA5B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3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27777777777778E-2"/>
          <c:y val="0.13842264957264958"/>
          <c:w val="0.97788149688986403"/>
          <c:h val="0.83689188472653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85-426F-80A2-D637C7A29D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E5E9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3362</c:v>
                </c:pt>
                <c:pt idx="1">
                  <c:v>3840.7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85-426F-80A2-D637C7A29D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D9DC9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3805.6</c:v>
                </c:pt>
                <c:pt idx="1">
                  <c:v>4829.6000000000004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85-426F-80A2-D637C7A29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59155712"/>
        <c:axId val="159157248"/>
      </c:barChart>
      <c:catAx>
        <c:axId val="159155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157248"/>
        <c:crosses val="autoZero"/>
        <c:auto val="1"/>
        <c:lblAlgn val="ctr"/>
        <c:lblOffset val="100"/>
        <c:noMultiLvlLbl val="0"/>
      </c:catAx>
      <c:valAx>
        <c:axId val="159157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1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0.22228</cdr:x>
      <cdr:y>0.69735</cdr:y>
    </cdr:from>
    <cdr:to>
      <cdr:x>0.32139</cdr:x>
      <cdr:y>1</cdr:y>
    </cdr:to>
    <cdr:grpSp>
      <cdr:nvGrpSpPr>
        <cdr:cNvPr id="2" name="object 27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6B870033-CDAD-4E3D-9725-B0D76A6B6568}"/>
            </a:ext>
          </a:extLst>
        </cdr:cNvPr>
        <cdr:cNvGrpSpPr/>
      </cdr:nvGrpSpPr>
      <cdr:grpSpPr>
        <a:xfrm xmlns:a="http://schemas.openxmlformats.org/drawingml/2006/main" rot="18582758">
          <a:off x="529843" y="4783623"/>
          <a:ext cx="1798842" cy="521109"/>
          <a:chOff x="8058793" y="640950"/>
          <a:chExt cx="1838228" cy="537787"/>
        </a:xfrm>
        <a:scene3d xmlns:a="http://schemas.openxmlformats.org/drawingml/2006/main">
          <a:camera prst="orthographicFront">
            <a:rot lat="300000" lon="300000" rev="0"/>
          </a:camera>
          <a:lightRig rig="threePt" dir="t"/>
        </a:scene3d>
      </cdr:grpSpPr>
      <cdr:sp macro="" textlink="">
        <cdr:nvSpPr>
          <cdr:cNvPr id="3" name="object 28">
            <a:extLst xmlns:a="http://schemas.openxmlformats.org/drawingml/2006/main">
              <a:ext uri="{FF2B5EF4-FFF2-40B4-BE49-F238E27FC236}">
  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070C7537-C889-4D51-8B8C-605AA930649A}"/>
              </a:ext>
            </a:extLst>
          </cdr:cNvPr>
          <cdr:cNvSpPr/>
        </cdr:nvSpPr>
        <cdr:spPr>
          <a:xfrm xmlns:a="http://schemas.openxmlformats.org/drawingml/2006/main">
            <a:off x="8058793" y="649422"/>
            <a:ext cx="1835145" cy="52931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372870" h="487044">
                <a:moveTo>
                  <a:pt x="638760" y="103"/>
                </a:moveTo>
                <a:lnTo>
                  <a:pt x="591500" y="0"/>
                </a:lnTo>
                <a:lnTo>
                  <a:pt x="543927" y="1740"/>
                </a:lnTo>
                <a:lnTo>
                  <a:pt x="496042" y="5324"/>
                </a:lnTo>
                <a:lnTo>
                  <a:pt x="447844" y="10752"/>
                </a:lnTo>
                <a:lnTo>
                  <a:pt x="399333" y="18024"/>
                </a:lnTo>
                <a:lnTo>
                  <a:pt x="350511" y="27140"/>
                </a:lnTo>
                <a:lnTo>
                  <a:pt x="301375" y="38100"/>
                </a:lnTo>
                <a:lnTo>
                  <a:pt x="251927" y="50903"/>
                </a:lnTo>
                <a:lnTo>
                  <a:pt x="202167" y="65550"/>
                </a:lnTo>
                <a:lnTo>
                  <a:pt x="152094" y="82042"/>
                </a:lnTo>
                <a:lnTo>
                  <a:pt x="101708" y="100377"/>
                </a:lnTo>
                <a:lnTo>
                  <a:pt x="51010" y="120555"/>
                </a:lnTo>
                <a:lnTo>
                  <a:pt x="0" y="142578"/>
                </a:lnTo>
                <a:lnTo>
                  <a:pt x="52914" y="130806"/>
                </a:lnTo>
                <a:lnTo>
                  <a:pt x="105103" y="120954"/>
                </a:lnTo>
                <a:lnTo>
                  <a:pt x="156567" y="113021"/>
                </a:lnTo>
                <a:lnTo>
                  <a:pt x="207308" y="107007"/>
                </a:lnTo>
                <a:lnTo>
                  <a:pt x="257323" y="102913"/>
                </a:lnTo>
                <a:lnTo>
                  <a:pt x="306615" y="100738"/>
                </a:lnTo>
                <a:lnTo>
                  <a:pt x="355183" y="100482"/>
                </a:lnTo>
                <a:lnTo>
                  <a:pt x="403027" y="102145"/>
                </a:lnTo>
                <a:lnTo>
                  <a:pt x="450147" y="105728"/>
                </a:lnTo>
                <a:lnTo>
                  <a:pt x="496544" y="111229"/>
                </a:lnTo>
                <a:lnTo>
                  <a:pt x="542218" y="118650"/>
                </a:lnTo>
                <a:lnTo>
                  <a:pt x="587168" y="127989"/>
                </a:lnTo>
                <a:lnTo>
                  <a:pt x="631396" y="139247"/>
                </a:lnTo>
                <a:lnTo>
                  <a:pt x="674900" y="152425"/>
                </a:lnTo>
                <a:lnTo>
                  <a:pt x="717682" y="167521"/>
                </a:lnTo>
                <a:lnTo>
                  <a:pt x="759742" y="184535"/>
                </a:lnTo>
                <a:lnTo>
                  <a:pt x="801079" y="203469"/>
                </a:lnTo>
                <a:lnTo>
                  <a:pt x="841694" y="224321"/>
                </a:lnTo>
                <a:lnTo>
                  <a:pt x="881587" y="247091"/>
                </a:lnTo>
                <a:lnTo>
                  <a:pt x="920758" y="271780"/>
                </a:lnTo>
                <a:lnTo>
                  <a:pt x="959208" y="298388"/>
                </a:lnTo>
                <a:lnTo>
                  <a:pt x="996936" y="326913"/>
                </a:lnTo>
                <a:lnTo>
                  <a:pt x="1033943" y="357358"/>
                </a:lnTo>
                <a:lnTo>
                  <a:pt x="1070228" y="389720"/>
                </a:lnTo>
                <a:lnTo>
                  <a:pt x="971676" y="486875"/>
                </a:lnTo>
                <a:lnTo>
                  <a:pt x="1372489" y="462364"/>
                </a:lnTo>
                <a:lnTo>
                  <a:pt x="1366011" y="98128"/>
                </a:lnTo>
                <a:lnTo>
                  <a:pt x="1267586" y="195156"/>
                </a:lnTo>
                <a:lnTo>
                  <a:pt x="1224702" y="169239"/>
                </a:lnTo>
                <a:lnTo>
                  <a:pt x="1181505" y="145165"/>
                </a:lnTo>
                <a:lnTo>
                  <a:pt x="1137995" y="122936"/>
                </a:lnTo>
                <a:lnTo>
                  <a:pt x="1094172" y="102550"/>
                </a:lnTo>
                <a:lnTo>
                  <a:pt x="1050038" y="84008"/>
                </a:lnTo>
                <a:lnTo>
                  <a:pt x="1005590" y="67310"/>
                </a:lnTo>
                <a:lnTo>
                  <a:pt x="960830" y="52455"/>
                </a:lnTo>
                <a:lnTo>
                  <a:pt x="915758" y="39445"/>
                </a:lnTo>
                <a:lnTo>
                  <a:pt x="870373" y="28278"/>
                </a:lnTo>
                <a:lnTo>
                  <a:pt x="824675" y="18955"/>
                </a:lnTo>
                <a:lnTo>
                  <a:pt x="778665" y="11477"/>
                </a:lnTo>
                <a:lnTo>
                  <a:pt x="732343" y="5841"/>
                </a:lnTo>
                <a:lnTo>
                  <a:pt x="685708" y="2050"/>
                </a:lnTo>
                <a:lnTo>
                  <a:pt x="638760" y="103"/>
                </a:lnTo>
                <a:close/>
              </a:path>
            </a:pathLst>
          </a:custGeom>
          <a:solidFill xmlns:a="http://schemas.openxmlformats.org/drawingml/2006/main">
            <a:srgbClr val="9293BD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dirty="0"/>
          </a:p>
        </cdr:txBody>
      </cdr:sp>
      <cdr:sp macro="" textlink="">
        <cdr:nvSpPr>
          <cdr:cNvPr id="4" name="object 29">
            <a:extLst xmlns:a="http://schemas.openxmlformats.org/drawingml/2006/main">
              <a:ext uri="{FF2B5EF4-FFF2-40B4-BE49-F238E27FC236}">
  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CFE991AA-EA4E-4E6C-B091-BEF73739EF72}"/>
              </a:ext>
            </a:extLst>
          </cdr:cNvPr>
          <cdr:cNvSpPr/>
        </cdr:nvSpPr>
        <cdr:spPr>
          <a:xfrm xmlns:a="http://schemas.openxmlformats.org/drawingml/2006/main">
            <a:off x="8061875" y="640950"/>
            <a:ext cx="1835146" cy="52931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372870" h="487044">
                <a:moveTo>
                  <a:pt x="0" y="142578"/>
                </a:moveTo>
                <a:lnTo>
                  <a:pt x="51010" y="120555"/>
                </a:lnTo>
                <a:lnTo>
                  <a:pt x="101708" y="100377"/>
                </a:lnTo>
                <a:lnTo>
                  <a:pt x="152094" y="82042"/>
                </a:lnTo>
                <a:lnTo>
                  <a:pt x="202167" y="65550"/>
                </a:lnTo>
                <a:lnTo>
                  <a:pt x="251927" y="50903"/>
                </a:lnTo>
                <a:lnTo>
                  <a:pt x="301375" y="38100"/>
                </a:lnTo>
                <a:lnTo>
                  <a:pt x="350511" y="27140"/>
                </a:lnTo>
                <a:lnTo>
                  <a:pt x="399333" y="18024"/>
                </a:lnTo>
                <a:lnTo>
                  <a:pt x="447844" y="10752"/>
                </a:lnTo>
                <a:lnTo>
                  <a:pt x="496042" y="5324"/>
                </a:lnTo>
                <a:lnTo>
                  <a:pt x="543927" y="1740"/>
                </a:lnTo>
                <a:lnTo>
                  <a:pt x="591500" y="0"/>
                </a:lnTo>
                <a:lnTo>
                  <a:pt x="638760" y="103"/>
                </a:lnTo>
                <a:lnTo>
                  <a:pt x="685708" y="2050"/>
                </a:lnTo>
                <a:lnTo>
                  <a:pt x="732343" y="5841"/>
                </a:lnTo>
                <a:lnTo>
                  <a:pt x="778665" y="11477"/>
                </a:lnTo>
                <a:lnTo>
                  <a:pt x="824675" y="18955"/>
                </a:lnTo>
                <a:lnTo>
                  <a:pt x="870373" y="28278"/>
                </a:lnTo>
                <a:lnTo>
                  <a:pt x="915758" y="39445"/>
                </a:lnTo>
                <a:lnTo>
                  <a:pt x="960830" y="52455"/>
                </a:lnTo>
                <a:lnTo>
                  <a:pt x="1005590" y="67310"/>
                </a:lnTo>
                <a:lnTo>
                  <a:pt x="1050038" y="84008"/>
                </a:lnTo>
                <a:lnTo>
                  <a:pt x="1094172" y="102550"/>
                </a:lnTo>
                <a:lnTo>
                  <a:pt x="1137995" y="122936"/>
                </a:lnTo>
                <a:lnTo>
                  <a:pt x="1181505" y="145165"/>
                </a:lnTo>
                <a:lnTo>
                  <a:pt x="1224702" y="169239"/>
                </a:lnTo>
                <a:lnTo>
                  <a:pt x="1267586" y="195156"/>
                </a:lnTo>
                <a:lnTo>
                  <a:pt x="1366011" y="98128"/>
                </a:lnTo>
                <a:lnTo>
                  <a:pt x="1372489" y="462364"/>
                </a:lnTo>
                <a:lnTo>
                  <a:pt x="971676" y="486875"/>
                </a:lnTo>
                <a:lnTo>
                  <a:pt x="1070228" y="389720"/>
                </a:lnTo>
                <a:lnTo>
                  <a:pt x="1033943" y="357358"/>
                </a:lnTo>
                <a:lnTo>
                  <a:pt x="996936" y="326913"/>
                </a:lnTo>
                <a:lnTo>
                  <a:pt x="959208" y="298388"/>
                </a:lnTo>
                <a:lnTo>
                  <a:pt x="920758" y="271780"/>
                </a:lnTo>
                <a:lnTo>
                  <a:pt x="881587" y="247091"/>
                </a:lnTo>
                <a:lnTo>
                  <a:pt x="841694" y="224321"/>
                </a:lnTo>
                <a:lnTo>
                  <a:pt x="801079" y="203469"/>
                </a:lnTo>
                <a:lnTo>
                  <a:pt x="759742" y="184535"/>
                </a:lnTo>
                <a:lnTo>
                  <a:pt x="717682" y="167521"/>
                </a:lnTo>
                <a:lnTo>
                  <a:pt x="674900" y="152425"/>
                </a:lnTo>
                <a:lnTo>
                  <a:pt x="631396" y="139247"/>
                </a:lnTo>
                <a:lnTo>
                  <a:pt x="587168" y="127989"/>
                </a:lnTo>
                <a:lnTo>
                  <a:pt x="542218" y="118650"/>
                </a:lnTo>
                <a:lnTo>
                  <a:pt x="496544" y="111229"/>
                </a:lnTo>
                <a:lnTo>
                  <a:pt x="450147" y="105728"/>
                </a:lnTo>
                <a:lnTo>
                  <a:pt x="403027" y="102145"/>
                </a:lnTo>
                <a:lnTo>
                  <a:pt x="355183" y="100482"/>
                </a:lnTo>
                <a:lnTo>
                  <a:pt x="306615" y="100738"/>
                </a:lnTo>
                <a:lnTo>
                  <a:pt x="257323" y="102913"/>
                </a:lnTo>
                <a:lnTo>
                  <a:pt x="207308" y="107007"/>
                </a:lnTo>
                <a:lnTo>
                  <a:pt x="156567" y="113021"/>
                </a:lnTo>
                <a:lnTo>
                  <a:pt x="105103" y="120954"/>
                </a:lnTo>
                <a:lnTo>
                  <a:pt x="52914" y="130806"/>
                </a:lnTo>
                <a:lnTo>
                  <a:pt x="0" y="142578"/>
                </a:lnTo>
                <a:close/>
              </a:path>
            </a:pathLst>
          </a:custGeom>
          <a:ln xmlns:a="http://schemas.openxmlformats.org/drawingml/2006/main" w="25400">
            <a:solidFill>
              <a:srgbClr val="3D3E68"/>
            </a:solidFill>
          </a:ln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</cdr:grpSp>
  </cdr:relSizeAnchor>
  <cdr:relSizeAnchor xmlns:cdr="http://schemas.openxmlformats.org/drawingml/2006/chartDrawing">
    <cdr:from>
      <cdr:x>0.20483</cdr:x>
      <cdr:y>0.34621</cdr:y>
    </cdr:from>
    <cdr:to>
      <cdr:x>0.31647</cdr:x>
      <cdr:y>0.65641</cdr:y>
    </cdr:to>
    <cdr:grpSp>
      <cdr:nvGrpSpPr>
        <cdr:cNvPr id="6" name="object 23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686FA87D-3D6A-435C-A904-7A0FDE0ACDBA}"/>
            </a:ext>
          </a:extLst>
        </cdr:cNvPr>
        <cdr:cNvGrpSpPr/>
      </cdr:nvGrpSpPr>
      <cdr:grpSpPr>
        <a:xfrm xmlns:a="http://schemas.openxmlformats.org/drawingml/2006/main" rot="18553204">
          <a:off x="448577" y="2686086"/>
          <a:ext cx="1843718" cy="587014"/>
          <a:chOff x="7909021" y="2195326"/>
          <a:chExt cx="1818685" cy="535730"/>
        </a:xfrm>
      </cdr:grpSpPr>
      <cdr:sp macro="" textlink="">
        <cdr:nvSpPr>
          <cdr:cNvPr id="7" name="object 24">
            <a:extLst xmlns:a="http://schemas.openxmlformats.org/drawingml/2006/main">
              <a:ext uri="{FF2B5EF4-FFF2-40B4-BE49-F238E27FC236}">
  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2DD3846D-0FF2-4CC5-AD70-43272F146A0C}"/>
              </a:ext>
            </a:extLst>
          </cdr:cNvPr>
          <cdr:cNvSpPr/>
        </cdr:nvSpPr>
        <cdr:spPr>
          <a:xfrm xmlns:a="http://schemas.openxmlformats.org/drawingml/2006/main">
            <a:off x="7909023" y="2195327"/>
            <a:ext cx="1818683" cy="535729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386204" h="471170">
                <a:moveTo>
                  <a:pt x="678388" y="0"/>
                </a:moveTo>
                <a:lnTo>
                  <a:pt x="631401" y="229"/>
                </a:lnTo>
                <a:lnTo>
                  <a:pt x="584188" y="2314"/>
                </a:lnTo>
                <a:lnTo>
                  <a:pt x="536749" y="6255"/>
                </a:lnTo>
                <a:lnTo>
                  <a:pt x="489084" y="12052"/>
                </a:lnTo>
                <a:lnTo>
                  <a:pt x="441193" y="19705"/>
                </a:lnTo>
                <a:lnTo>
                  <a:pt x="393075" y="29214"/>
                </a:lnTo>
                <a:lnTo>
                  <a:pt x="344732" y="40580"/>
                </a:lnTo>
                <a:lnTo>
                  <a:pt x="296162" y="53801"/>
                </a:lnTo>
                <a:lnTo>
                  <a:pt x="247366" y="68879"/>
                </a:lnTo>
                <a:lnTo>
                  <a:pt x="198345" y="85812"/>
                </a:lnTo>
                <a:lnTo>
                  <a:pt x="149097" y="104602"/>
                </a:lnTo>
                <a:lnTo>
                  <a:pt x="99624" y="125249"/>
                </a:lnTo>
                <a:lnTo>
                  <a:pt x="49925" y="147751"/>
                </a:lnTo>
                <a:lnTo>
                  <a:pt x="0" y="172110"/>
                </a:lnTo>
                <a:lnTo>
                  <a:pt x="52293" y="157893"/>
                </a:lnTo>
                <a:lnTo>
                  <a:pt x="103954" y="145628"/>
                </a:lnTo>
                <a:lnTo>
                  <a:pt x="154983" y="135314"/>
                </a:lnTo>
                <a:lnTo>
                  <a:pt x="205380" y="126951"/>
                </a:lnTo>
                <a:lnTo>
                  <a:pt x="255144" y="120539"/>
                </a:lnTo>
                <a:lnTo>
                  <a:pt x="304276" y="116079"/>
                </a:lnTo>
                <a:lnTo>
                  <a:pt x="352775" y="113570"/>
                </a:lnTo>
                <a:lnTo>
                  <a:pt x="400642" y="113013"/>
                </a:lnTo>
                <a:lnTo>
                  <a:pt x="447877" y="114406"/>
                </a:lnTo>
                <a:lnTo>
                  <a:pt x="494479" y="117751"/>
                </a:lnTo>
                <a:lnTo>
                  <a:pt x="540449" y="123048"/>
                </a:lnTo>
                <a:lnTo>
                  <a:pt x="585787" y="130295"/>
                </a:lnTo>
                <a:lnTo>
                  <a:pt x="630492" y="139494"/>
                </a:lnTo>
                <a:lnTo>
                  <a:pt x="674565" y="150644"/>
                </a:lnTo>
                <a:lnTo>
                  <a:pt x="718006" y="163746"/>
                </a:lnTo>
                <a:lnTo>
                  <a:pt x="760814" y="178799"/>
                </a:lnTo>
                <a:lnTo>
                  <a:pt x="802990" y="195803"/>
                </a:lnTo>
                <a:lnTo>
                  <a:pt x="844534" y="214758"/>
                </a:lnTo>
                <a:lnTo>
                  <a:pt x="885445" y="235665"/>
                </a:lnTo>
                <a:lnTo>
                  <a:pt x="925724" y="258523"/>
                </a:lnTo>
                <a:lnTo>
                  <a:pt x="965370" y="283332"/>
                </a:lnTo>
                <a:lnTo>
                  <a:pt x="1004384" y="310093"/>
                </a:lnTo>
                <a:lnTo>
                  <a:pt x="1042766" y="338805"/>
                </a:lnTo>
                <a:lnTo>
                  <a:pt x="1080516" y="369468"/>
                </a:lnTo>
                <a:lnTo>
                  <a:pt x="986536" y="470941"/>
                </a:lnTo>
                <a:lnTo>
                  <a:pt x="1385697" y="428015"/>
                </a:lnTo>
                <a:lnTo>
                  <a:pt x="1362455" y="64414"/>
                </a:lnTo>
                <a:lnTo>
                  <a:pt x="1268602" y="165887"/>
                </a:lnTo>
                <a:lnTo>
                  <a:pt x="1224561" y="141993"/>
                </a:lnTo>
                <a:lnTo>
                  <a:pt x="1180293" y="119955"/>
                </a:lnTo>
                <a:lnTo>
                  <a:pt x="1135798" y="99772"/>
                </a:lnTo>
                <a:lnTo>
                  <a:pt x="1091077" y="81444"/>
                </a:lnTo>
                <a:lnTo>
                  <a:pt x="1046129" y="64973"/>
                </a:lnTo>
                <a:lnTo>
                  <a:pt x="1000954" y="50356"/>
                </a:lnTo>
                <a:lnTo>
                  <a:pt x="955552" y="37595"/>
                </a:lnTo>
                <a:lnTo>
                  <a:pt x="909924" y="26690"/>
                </a:lnTo>
                <a:lnTo>
                  <a:pt x="864070" y="17640"/>
                </a:lnTo>
                <a:lnTo>
                  <a:pt x="817989" y="10447"/>
                </a:lnTo>
                <a:lnTo>
                  <a:pt x="771682" y="5108"/>
                </a:lnTo>
                <a:lnTo>
                  <a:pt x="725148" y="1626"/>
                </a:lnTo>
                <a:lnTo>
                  <a:pt x="678388" y="0"/>
                </a:lnTo>
                <a:close/>
              </a:path>
            </a:pathLst>
          </a:custGeom>
          <a:solidFill xmlns:a="http://schemas.openxmlformats.org/drawingml/2006/main">
            <a:srgbClr val="494793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8" name="object 25">
            <a:extLst xmlns:a="http://schemas.openxmlformats.org/drawingml/2006/main">
              <a:ext uri="{FF2B5EF4-FFF2-40B4-BE49-F238E27FC236}">
  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DD4D8D36-01FD-46D3-A26D-A7B2B7950B43}"/>
              </a:ext>
            </a:extLst>
          </cdr:cNvPr>
          <cdr:cNvSpPr/>
        </cdr:nvSpPr>
        <cdr:spPr>
          <a:xfrm xmlns:a="http://schemas.openxmlformats.org/drawingml/2006/main">
            <a:off x="7909021" y="2195326"/>
            <a:ext cx="1818683" cy="535729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386204" h="471170">
                <a:moveTo>
                  <a:pt x="0" y="172110"/>
                </a:moveTo>
                <a:lnTo>
                  <a:pt x="49925" y="147751"/>
                </a:lnTo>
                <a:lnTo>
                  <a:pt x="99624" y="125249"/>
                </a:lnTo>
                <a:lnTo>
                  <a:pt x="149097" y="104602"/>
                </a:lnTo>
                <a:lnTo>
                  <a:pt x="198345" y="85812"/>
                </a:lnTo>
                <a:lnTo>
                  <a:pt x="247366" y="68879"/>
                </a:lnTo>
                <a:lnTo>
                  <a:pt x="296162" y="53801"/>
                </a:lnTo>
                <a:lnTo>
                  <a:pt x="344732" y="40580"/>
                </a:lnTo>
                <a:lnTo>
                  <a:pt x="393075" y="29214"/>
                </a:lnTo>
                <a:lnTo>
                  <a:pt x="441193" y="19705"/>
                </a:lnTo>
                <a:lnTo>
                  <a:pt x="489084" y="12052"/>
                </a:lnTo>
                <a:lnTo>
                  <a:pt x="536749" y="6255"/>
                </a:lnTo>
                <a:lnTo>
                  <a:pt x="584188" y="2314"/>
                </a:lnTo>
                <a:lnTo>
                  <a:pt x="631401" y="229"/>
                </a:lnTo>
                <a:lnTo>
                  <a:pt x="678388" y="0"/>
                </a:lnTo>
                <a:lnTo>
                  <a:pt x="725148" y="1626"/>
                </a:lnTo>
                <a:lnTo>
                  <a:pt x="771682" y="5108"/>
                </a:lnTo>
                <a:lnTo>
                  <a:pt x="817989" y="10447"/>
                </a:lnTo>
                <a:lnTo>
                  <a:pt x="864070" y="17640"/>
                </a:lnTo>
                <a:lnTo>
                  <a:pt x="909924" y="26690"/>
                </a:lnTo>
                <a:lnTo>
                  <a:pt x="955552" y="37595"/>
                </a:lnTo>
                <a:lnTo>
                  <a:pt x="1000954" y="50356"/>
                </a:lnTo>
                <a:lnTo>
                  <a:pt x="1046129" y="64973"/>
                </a:lnTo>
                <a:lnTo>
                  <a:pt x="1091077" y="81444"/>
                </a:lnTo>
                <a:lnTo>
                  <a:pt x="1135798" y="99772"/>
                </a:lnTo>
                <a:lnTo>
                  <a:pt x="1180293" y="119955"/>
                </a:lnTo>
                <a:lnTo>
                  <a:pt x="1224561" y="141993"/>
                </a:lnTo>
                <a:lnTo>
                  <a:pt x="1268602" y="165887"/>
                </a:lnTo>
                <a:lnTo>
                  <a:pt x="1362455" y="64414"/>
                </a:lnTo>
                <a:lnTo>
                  <a:pt x="1385697" y="428015"/>
                </a:lnTo>
                <a:lnTo>
                  <a:pt x="986536" y="470941"/>
                </a:lnTo>
                <a:lnTo>
                  <a:pt x="1080516" y="369468"/>
                </a:lnTo>
                <a:lnTo>
                  <a:pt x="1042766" y="338805"/>
                </a:lnTo>
                <a:lnTo>
                  <a:pt x="1004384" y="310093"/>
                </a:lnTo>
                <a:lnTo>
                  <a:pt x="965370" y="283332"/>
                </a:lnTo>
                <a:lnTo>
                  <a:pt x="925724" y="258523"/>
                </a:lnTo>
                <a:lnTo>
                  <a:pt x="885445" y="235665"/>
                </a:lnTo>
                <a:lnTo>
                  <a:pt x="844534" y="214758"/>
                </a:lnTo>
                <a:lnTo>
                  <a:pt x="802990" y="195803"/>
                </a:lnTo>
                <a:lnTo>
                  <a:pt x="760814" y="178799"/>
                </a:lnTo>
                <a:lnTo>
                  <a:pt x="718006" y="163746"/>
                </a:lnTo>
                <a:lnTo>
                  <a:pt x="674565" y="150644"/>
                </a:lnTo>
                <a:lnTo>
                  <a:pt x="630492" y="139494"/>
                </a:lnTo>
                <a:lnTo>
                  <a:pt x="585787" y="130295"/>
                </a:lnTo>
                <a:lnTo>
                  <a:pt x="540449" y="123048"/>
                </a:lnTo>
                <a:lnTo>
                  <a:pt x="494479" y="117751"/>
                </a:lnTo>
                <a:lnTo>
                  <a:pt x="447877" y="114406"/>
                </a:lnTo>
                <a:lnTo>
                  <a:pt x="400642" y="113013"/>
                </a:lnTo>
                <a:lnTo>
                  <a:pt x="352775" y="113570"/>
                </a:lnTo>
                <a:lnTo>
                  <a:pt x="304276" y="116079"/>
                </a:lnTo>
                <a:lnTo>
                  <a:pt x="255144" y="120539"/>
                </a:lnTo>
                <a:lnTo>
                  <a:pt x="205380" y="126951"/>
                </a:lnTo>
                <a:lnTo>
                  <a:pt x="154983" y="135314"/>
                </a:lnTo>
                <a:lnTo>
                  <a:pt x="103954" y="145628"/>
                </a:lnTo>
                <a:lnTo>
                  <a:pt x="52293" y="157893"/>
                </a:lnTo>
                <a:lnTo>
                  <a:pt x="0" y="172110"/>
                </a:lnTo>
                <a:close/>
              </a:path>
            </a:pathLst>
          </a:custGeom>
          <a:ln xmlns:a="http://schemas.openxmlformats.org/drawingml/2006/main" w="25399">
            <a:solidFill>
              <a:srgbClr val="FFFFFF"/>
            </a:solidFill>
          </a:ln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</cdr:grpSp>
  </cdr:relSizeAnchor>
  <cdr:relSizeAnchor xmlns:cdr="http://schemas.openxmlformats.org/drawingml/2006/chartDrawing">
    <cdr:from>
      <cdr:x>0.27273</cdr:x>
      <cdr:y>0.63235</cdr:y>
    </cdr:from>
    <cdr:to>
      <cdr:x>0.48485</cdr:x>
      <cdr:y>0.75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71600" y="3276599"/>
          <a:ext cx="1066801" cy="609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0.28788</cdr:x>
      <cdr:y>0.23529</cdr:y>
    </cdr:from>
    <cdr:to>
      <cdr:x>0.48184</cdr:x>
      <cdr:y>0.35294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447800" y="1219199"/>
          <a:ext cx="975445" cy="609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0.0303</cdr:x>
      <cdr:y>0.32353</cdr:y>
    </cdr:from>
    <cdr:to>
      <cdr:x>0.23941</cdr:x>
      <cdr:y>0.44118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52400" y="1676399"/>
          <a:ext cx="1051645" cy="6096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0.19397</cdr:x>
      <cdr:y>0.47918</cdr:y>
    </cdr:from>
    <cdr:to>
      <cdr:x>0.39225</cdr:x>
      <cdr:y>0.55092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19535512">
          <a:off x="1019870" y="2848049"/>
          <a:ext cx="1042506" cy="42639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0.20822</cdr:x>
      <cdr:y>0.8193</cdr:y>
    </cdr:from>
    <cdr:to>
      <cdr:x>0.40194</cdr:x>
      <cdr:y>0.90076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9708727">
          <a:off x="1094795" y="4869606"/>
          <a:ext cx="1018508" cy="48413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0.65352</cdr:x>
      <cdr:y>0.04843</cdr:y>
    </cdr:from>
    <cdr:to>
      <cdr:x>0.97143</cdr:x>
      <cdr:y>0.06898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06A906E4-235F-4C61-884B-B6A4FA7F9336}"/>
            </a:ext>
          </a:extLst>
        </cdr:cNvPr>
        <cdr:cNvCxnSpPr/>
      </cdr:nvCxnSpPr>
      <cdr:spPr>
        <a:xfrm xmlns:a="http://schemas.openxmlformats.org/drawingml/2006/main" flipV="1">
          <a:off x="3459308" y="200937"/>
          <a:ext cx="1682797" cy="8526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39884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280C0CB3-4420-4B43-B8FC-9E4010179FC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218"/>
            <a:ext cx="4302231" cy="33988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C739E705-7371-4166-91C3-90F73291D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E705-7371-4166-91C3-90F73291D0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2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27AA-F7E0-4E96-988B-EAEA3F728C3D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F9E862-BD1C-49C9-81A0-B4F88ED441B3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121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948D-6846-413F-B5E3-9B86BE10E2A9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9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9AC-206D-466A-8077-1FFCC51C72A5}" type="datetime1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0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1754-5FE2-4857-BA11-72732D927776}" type="datetime1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9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ABEE-CE52-4BFB-AA66-E9511CF6DD84}" type="datetime1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7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55EC71-D019-4271-95D7-C4C4E223C6BC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460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76840D-6A39-4213-B5A2-2F48EBCD4EAF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2387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925F-01F2-47EA-BE02-73038E7ECDA2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5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981D-8A89-430B-942C-2A69BFC95D89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3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45B7-AD3C-48DB-B61F-3583FD9513B3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2592" y="2228288"/>
            <a:ext cx="3368749" cy="3368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CB05-5100-4371-901B-F4E6A5B87CCD}" type="datetime1">
              <a:rPr lang="en-US" smtClean="0"/>
              <a:t>5/14/2021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8380476" y="0"/>
                </a:moveTo>
                <a:lnTo>
                  <a:pt x="0" y="0"/>
                </a:lnTo>
                <a:lnTo>
                  <a:pt x="0" y="1117091"/>
                </a:lnTo>
                <a:lnTo>
                  <a:pt x="8380476" y="1117091"/>
                </a:lnTo>
                <a:lnTo>
                  <a:pt x="8380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204" y="117346"/>
            <a:ext cx="8927592" cy="6623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204" y="117346"/>
            <a:ext cx="8928100" cy="6623684"/>
          </a:xfrm>
          <a:custGeom>
            <a:avLst/>
            <a:gdLst/>
            <a:ahLst/>
            <a:cxnLst/>
            <a:rect l="l" t="t" r="r" b="b"/>
            <a:pathLst>
              <a:path w="8928100" h="6623684">
                <a:moveTo>
                  <a:pt x="0" y="6623304"/>
                </a:moveTo>
                <a:lnTo>
                  <a:pt x="8927592" y="6623304"/>
                </a:lnTo>
                <a:lnTo>
                  <a:pt x="892759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ln w="9144">
            <a:solidFill>
              <a:srgbClr val="407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43255"/>
            <a:ext cx="9144000" cy="6715125"/>
          </a:xfrm>
          <a:custGeom>
            <a:avLst/>
            <a:gdLst/>
            <a:ahLst/>
            <a:cxnLst/>
            <a:rect l="l" t="t" r="r" b="b"/>
            <a:pathLst>
              <a:path w="9144000" h="6715125">
                <a:moveTo>
                  <a:pt x="9144000" y="0"/>
                </a:moveTo>
                <a:lnTo>
                  <a:pt x="0" y="0"/>
                </a:lnTo>
                <a:lnTo>
                  <a:pt x="0" y="6714741"/>
                </a:lnTo>
                <a:lnTo>
                  <a:pt x="9144000" y="6714741"/>
                </a:lnTo>
                <a:lnTo>
                  <a:pt x="9144000" y="0"/>
                </a:lnTo>
                <a:close/>
              </a:path>
            </a:pathLst>
          </a:custGeom>
          <a:solidFill>
            <a:srgbClr val="3399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65520" y="0"/>
            <a:ext cx="3078479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A719-073F-4360-A08B-7C8B1C1FD788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DD0B-CE49-42E6-85FA-541B09D76228}" type="datetime1">
              <a:rPr lang="en-US" smtClean="0"/>
              <a:t>5/14/2021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E313-5A0A-4C4F-865F-31962DC41B1E}" type="datetime1">
              <a:rPr lang="en-US" smtClean="0"/>
              <a:t>5/14/2021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5FDA-4394-4CD1-9BCA-BC9F3CD3B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D9BA-BB21-4BE8-8029-091BBEF776A9}" type="datetime1">
              <a:rPr lang="en-US" smtClean="0"/>
              <a:t>5/14/2021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1DAD-7A33-4CD6-8762-B91D59F1B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7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917D8C-889E-44D5-89A1-AD667E8B0138}" type="datetime1">
              <a:rPr lang="en-US" smtClean="0"/>
              <a:t>5/14/2021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995FDA-4394-4CD1-9BCA-BC9F3CD3B4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565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5BF1-34A6-4A59-B04D-C804A81FC6E5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9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63905"/>
          </a:xfrm>
          <a:custGeom>
            <a:avLst/>
            <a:gdLst/>
            <a:ahLst/>
            <a:cxnLst/>
            <a:rect l="l" t="t" r="r" b="b"/>
            <a:pathLst>
              <a:path w="9144000" h="763905">
                <a:moveTo>
                  <a:pt x="9143999" y="0"/>
                </a:moveTo>
                <a:lnTo>
                  <a:pt x="0" y="0"/>
                </a:lnTo>
                <a:lnTo>
                  <a:pt x="0" y="763524"/>
                </a:lnTo>
                <a:lnTo>
                  <a:pt x="9143999" y="763524"/>
                </a:lnTo>
                <a:lnTo>
                  <a:pt x="9143999" y="0"/>
                </a:lnTo>
                <a:close/>
              </a:path>
            </a:pathLst>
          </a:custGeom>
          <a:solidFill>
            <a:srgbClr val="406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070" y="93725"/>
            <a:ext cx="898585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A404-0D93-4418-A41A-ED06E8995394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1" r:id="rId6"/>
    <p:sldLayoutId id="2147483682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9229CA7-2529-4C98-A6A1-4EE8619ECD5A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45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543800" cy="428415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Отчет об исполнении бюджета города-курорта Кисловодска за </a:t>
            </a:r>
            <a:r>
              <a:rPr lang="ru-RU" sz="540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2020 год </a:t>
            </a:r>
            <a:endParaRPr lang="ru-RU" sz="5400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7338" y="5805488"/>
            <a:ext cx="7407275" cy="360362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sz="3000">
              <a:solidFill>
                <a:schemeClr val="accent2"/>
              </a:solidFill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791200" y="4615419"/>
            <a:ext cx="2819400" cy="119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925"/>
              </a:lnSpc>
              <a:spcBef>
                <a:spcPct val="50000"/>
              </a:spcBef>
            </a:pPr>
            <a:r>
              <a:rPr lang="ru-RU" altLang="ru-RU" sz="1600" dirty="0">
                <a:solidFill>
                  <a:srgbClr val="A50021"/>
                </a:solidFill>
                <a:latin typeface="Times New Roman" pitchFamily="18" charset="0"/>
              </a:rPr>
              <a:t>Финансовое управление администрации города-курорта Кисловодска </a:t>
            </a:r>
          </a:p>
          <a:p>
            <a:pPr eaLnBrk="1" hangingPunct="1">
              <a:lnSpc>
                <a:spcPts val="1925"/>
              </a:lnSpc>
              <a:spcBef>
                <a:spcPct val="50000"/>
              </a:spcBef>
            </a:pPr>
            <a:r>
              <a:rPr lang="ru-RU" altLang="ru-RU" sz="1600" dirty="0">
                <a:solidFill>
                  <a:srgbClr val="A50021"/>
                </a:solidFill>
                <a:latin typeface="Times New Roman" pitchFamily="18" charset="0"/>
              </a:rPr>
              <a:t>                                2020год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29F404-CD7B-4298-B30F-936589FF0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981"/>
            <a:ext cx="1204530" cy="155443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640BA6A-2146-4B60-AFD1-CDE971AC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6384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E2DF36E2-EE59-46A0-8A69-1FC1A44F0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243656"/>
              </p:ext>
            </p:extLst>
          </p:nvPr>
        </p:nvGraphicFramePr>
        <p:xfrm>
          <a:off x="37542" y="1690879"/>
          <a:ext cx="5724000" cy="437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67B42D3B-19E6-402A-919C-5C1DC76D6A91}"/>
              </a:ext>
            </a:extLst>
          </p:cNvPr>
          <p:cNvCxnSpPr/>
          <p:nvPr/>
        </p:nvCxnSpPr>
        <p:spPr>
          <a:xfrm>
            <a:off x="6270201" y="5803953"/>
            <a:ext cx="2486436" cy="9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A1D0B385-7B1B-4C45-B837-F9D544776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62659"/>
              </p:ext>
            </p:extLst>
          </p:nvPr>
        </p:nvGraphicFramePr>
        <p:xfrm>
          <a:off x="428098" y="2234800"/>
          <a:ext cx="3649209" cy="323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8429B2-54E4-48F8-B64C-186B45236A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3663"/>
            <a:ext cx="8985250" cy="43021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города</a:t>
            </a:r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xmlns="" id="{AC5493C1-A1E3-4FA9-A5C6-F612A253DD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00600" y="1611313"/>
            <a:ext cx="4343400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1800" b="1" spc="-10" dirty="0">
                <a:latin typeface="Times New Roman"/>
                <a:cs typeface="Times New Roman"/>
              </a:rPr>
              <a:t>Динамика исполнения </a:t>
            </a:r>
            <a:r>
              <a:rPr lang="ru-RU" sz="1800" b="1" spc="-20" dirty="0">
                <a:latin typeface="Times New Roman"/>
                <a:cs typeface="Times New Roman"/>
              </a:rPr>
              <a:t>расходной</a:t>
            </a:r>
            <a:r>
              <a:rPr lang="ru-RU" sz="1800" b="1" spc="50" dirty="0"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latin typeface="Times New Roman"/>
                <a:cs typeface="Times New Roman"/>
              </a:rPr>
              <a:t>части</a:t>
            </a:r>
          </a:p>
          <a:p>
            <a:pPr marL="12700">
              <a:spcBef>
                <a:spcPts val="100"/>
              </a:spcBef>
            </a:pPr>
            <a:r>
              <a:rPr lang="ru-RU" sz="1800" b="1" spc="-5" dirty="0">
                <a:latin typeface="Times New Roman"/>
                <a:cs typeface="Times New Roman"/>
              </a:rPr>
              <a:t>                                  </a:t>
            </a:r>
            <a:r>
              <a:rPr lang="ru-RU" sz="1600" b="1" spc="-5" dirty="0">
                <a:latin typeface="Times New Roman"/>
                <a:cs typeface="Times New Roman"/>
              </a:rPr>
              <a:t>млн. рублей</a:t>
            </a:r>
            <a:endParaRPr lang="ru-RU"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78D2CE5F-C397-4862-BB77-8D1651686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133134"/>
              </p:ext>
            </p:extLst>
          </p:nvPr>
        </p:nvGraphicFramePr>
        <p:xfrm>
          <a:off x="6576990" y="1143407"/>
          <a:ext cx="36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BB3B9F-313E-4DE3-B808-A30CEF56E746}"/>
              </a:ext>
            </a:extLst>
          </p:cNvPr>
          <p:cNvSpPr txBox="1"/>
          <p:nvPr/>
        </p:nvSpPr>
        <p:spPr>
          <a:xfrm>
            <a:off x="6657937" y="338346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3840,7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197A78-06CB-4FCD-BE73-9C126BCDA734}"/>
              </a:ext>
            </a:extLst>
          </p:cNvPr>
          <p:cNvSpPr txBox="1"/>
          <p:nvPr/>
        </p:nvSpPr>
        <p:spPr>
          <a:xfrm>
            <a:off x="6661545" y="487851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3362,0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E88669-055E-4AC8-80E6-11F99E69737F}"/>
              </a:ext>
            </a:extLst>
          </p:cNvPr>
          <p:cNvSpPr txBox="1"/>
          <p:nvPr/>
        </p:nvSpPr>
        <p:spPr>
          <a:xfrm>
            <a:off x="7551017" y="30904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4829,6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9629E3-5CDE-4358-A7F5-59A22DFED08B}"/>
              </a:ext>
            </a:extLst>
          </p:cNvPr>
          <p:cNvSpPr txBox="1"/>
          <p:nvPr/>
        </p:nvSpPr>
        <p:spPr>
          <a:xfrm>
            <a:off x="7551017" y="461049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3805,6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object 27">
            <a:extLst>
              <a:ext uri="{FF2B5EF4-FFF2-40B4-BE49-F238E27FC236}">
                <a16:creationId xmlns:a16="http://schemas.microsoft.com/office/drawing/2014/main" xmlns="" id="{6B870033-CDAD-4E3D-9725-B0D76A6B6568}"/>
              </a:ext>
            </a:extLst>
          </p:cNvPr>
          <p:cNvGrpSpPr/>
          <p:nvPr/>
        </p:nvGrpSpPr>
        <p:grpSpPr>
          <a:xfrm rot="19699193">
            <a:off x="6810850" y="2877759"/>
            <a:ext cx="1028637" cy="455369"/>
            <a:chOff x="7000875" y="1609640"/>
            <a:chExt cx="1375002" cy="494890"/>
          </a:xfrm>
          <a:scene3d>
            <a:camera prst="orthographicFront">
              <a:rot lat="300000" lon="300000" rev="0"/>
            </a:camera>
            <a:lightRig rig="threePt" dir="t"/>
          </a:scene3d>
        </p:grpSpPr>
        <p:sp>
          <p:nvSpPr>
            <p:cNvPr id="17" name="object 28">
              <a:extLst>
                <a:ext uri="{FF2B5EF4-FFF2-40B4-BE49-F238E27FC236}">
                  <a16:creationId xmlns:a16="http://schemas.microsoft.com/office/drawing/2014/main" xmlns="" id="{070C7537-C889-4D51-8B8C-605AA930649A}"/>
                </a:ext>
              </a:extLst>
            </p:cNvPr>
            <p:cNvSpPr/>
            <p:nvPr/>
          </p:nvSpPr>
          <p:spPr>
            <a:xfrm>
              <a:off x="7003008" y="1617485"/>
              <a:ext cx="1372869" cy="487045"/>
            </a:xfrm>
            <a:custGeom>
              <a:avLst/>
              <a:gdLst/>
              <a:ahLst/>
              <a:cxnLst/>
              <a:rect l="l" t="t" r="r" b="b"/>
              <a:pathLst>
                <a:path w="1372870" h="487044">
                  <a:moveTo>
                    <a:pt x="638760" y="103"/>
                  </a:moveTo>
                  <a:lnTo>
                    <a:pt x="591500" y="0"/>
                  </a:lnTo>
                  <a:lnTo>
                    <a:pt x="543927" y="1740"/>
                  </a:lnTo>
                  <a:lnTo>
                    <a:pt x="496042" y="5324"/>
                  </a:lnTo>
                  <a:lnTo>
                    <a:pt x="447844" y="10752"/>
                  </a:lnTo>
                  <a:lnTo>
                    <a:pt x="399333" y="18024"/>
                  </a:lnTo>
                  <a:lnTo>
                    <a:pt x="350511" y="27140"/>
                  </a:lnTo>
                  <a:lnTo>
                    <a:pt x="301375" y="38100"/>
                  </a:lnTo>
                  <a:lnTo>
                    <a:pt x="251927" y="50903"/>
                  </a:lnTo>
                  <a:lnTo>
                    <a:pt x="202167" y="65550"/>
                  </a:lnTo>
                  <a:lnTo>
                    <a:pt x="152094" y="82042"/>
                  </a:lnTo>
                  <a:lnTo>
                    <a:pt x="101708" y="100377"/>
                  </a:lnTo>
                  <a:lnTo>
                    <a:pt x="51010" y="120555"/>
                  </a:lnTo>
                  <a:lnTo>
                    <a:pt x="0" y="142578"/>
                  </a:lnTo>
                  <a:lnTo>
                    <a:pt x="52914" y="130806"/>
                  </a:lnTo>
                  <a:lnTo>
                    <a:pt x="105103" y="120954"/>
                  </a:lnTo>
                  <a:lnTo>
                    <a:pt x="156567" y="113021"/>
                  </a:lnTo>
                  <a:lnTo>
                    <a:pt x="207308" y="107007"/>
                  </a:lnTo>
                  <a:lnTo>
                    <a:pt x="257323" y="102913"/>
                  </a:lnTo>
                  <a:lnTo>
                    <a:pt x="306615" y="100738"/>
                  </a:lnTo>
                  <a:lnTo>
                    <a:pt x="355183" y="100482"/>
                  </a:lnTo>
                  <a:lnTo>
                    <a:pt x="403027" y="102145"/>
                  </a:lnTo>
                  <a:lnTo>
                    <a:pt x="450147" y="105728"/>
                  </a:lnTo>
                  <a:lnTo>
                    <a:pt x="496544" y="111229"/>
                  </a:lnTo>
                  <a:lnTo>
                    <a:pt x="542218" y="118650"/>
                  </a:lnTo>
                  <a:lnTo>
                    <a:pt x="587168" y="127989"/>
                  </a:lnTo>
                  <a:lnTo>
                    <a:pt x="631396" y="139247"/>
                  </a:lnTo>
                  <a:lnTo>
                    <a:pt x="674900" y="152425"/>
                  </a:lnTo>
                  <a:lnTo>
                    <a:pt x="717682" y="167521"/>
                  </a:lnTo>
                  <a:lnTo>
                    <a:pt x="759742" y="184535"/>
                  </a:lnTo>
                  <a:lnTo>
                    <a:pt x="801079" y="203469"/>
                  </a:lnTo>
                  <a:lnTo>
                    <a:pt x="841694" y="224321"/>
                  </a:lnTo>
                  <a:lnTo>
                    <a:pt x="881587" y="247091"/>
                  </a:lnTo>
                  <a:lnTo>
                    <a:pt x="920758" y="271780"/>
                  </a:lnTo>
                  <a:lnTo>
                    <a:pt x="959208" y="298388"/>
                  </a:lnTo>
                  <a:lnTo>
                    <a:pt x="996936" y="326913"/>
                  </a:lnTo>
                  <a:lnTo>
                    <a:pt x="1033943" y="357358"/>
                  </a:lnTo>
                  <a:lnTo>
                    <a:pt x="1070228" y="389720"/>
                  </a:lnTo>
                  <a:lnTo>
                    <a:pt x="971676" y="486875"/>
                  </a:lnTo>
                  <a:lnTo>
                    <a:pt x="1372489" y="462364"/>
                  </a:lnTo>
                  <a:lnTo>
                    <a:pt x="1366011" y="98128"/>
                  </a:lnTo>
                  <a:lnTo>
                    <a:pt x="1267586" y="195156"/>
                  </a:lnTo>
                  <a:lnTo>
                    <a:pt x="1224702" y="169239"/>
                  </a:lnTo>
                  <a:lnTo>
                    <a:pt x="1181505" y="145165"/>
                  </a:lnTo>
                  <a:lnTo>
                    <a:pt x="1137995" y="122936"/>
                  </a:lnTo>
                  <a:lnTo>
                    <a:pt x="1094172" y="102550"/>
                  </a:lnTo>
                  <a:lnTo>
                    <a:pt x="1050038" y="84008"/>
                  </a:lnTo>
                  <a:lnTo>
                    <a:pt x="1005590" y="67310"/>
                  </a:lnTo>
                  <a:lnTo>
                    <a:pt x="960830" y="52455"/>
                  </a:lnTo>
                  <a:lnTo>
                    <a:pt x="915758" y="39445"/>
                  </a:lnTo>
                  <a:lnTo>
                    <a:pt x="870373" y="28278"/>
                  </a:lnTo>
                  <a:lnTo>
                    <a:pt x="824675" y="18955"/>
                  </a:lnTo>
                  <a:lnTo>
                    <a:pt x="778665" y="11477"/>
                  </a:lnTo>
                  <a:lnTo>
                    <a:pt x="732343" y="5841"/>
                  </a:lnTo>
                  <a:lnTo>
                    <a:pt x="685708" y="2050"/>
                  </a:lnTo>
                  <a:lnTo>
                    <a:pt x="638760" y="103"/>
                  </a:lnTo>
                  <a:close/>
                </a:path>
              </a:pathLst>
            </a:custGeom>
            <a:solidFill>
              <a:srgbClr val="9293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9">
              <a:extLst>
                <a:ext uri="{FF2B5EF4-FFF2-40B4-BE49-F238E27FC236}">
                  <a16:creationId xmlns:a16="http://schemas.microsoft.com/office/drawing/2014/main" xmlns="" id="{CFE991AA-EA4E-4E6C-B091-BEF73739EF72}"/>
                </a:ext>
              </a:extLst>
            </p:cNvPr>
            <p:cNvSpPr/>
            <p:nvPr/>
          </p:nvSpPr>
          <p:spPr>
            <a:xfrm>
              <a:off x="7000875" y="1609640"/>
              <a:ext cx="1372870" cy="487045"/>
            </a:xfrm>
            <a:custGeom>
              <a:avLst/>
              <a:gdLst/>
              <a:ahLst/>
              <a:cxnLst/>
              <a:rect l="l" t="t" r="r" b="b"/>
              <a:pathLst>
                <a:path w="1372870" h="487044">
                  <a:moveTo>
                    <a:pt x="0" y="142578"/>
                  </a:moveTo>
                  <a:lnTo>
                    <a:pt x="51010" y="120555"/>
                  </a:lnTo>
                  <a:lnTo>
                    <a:pt x="101708" y="100377"/>
                  </a:lnTo>
                  <a:lnTo>
                    <a:pt x="152094" y="82042"/>
                  </a:lnTo>
                  <a:lnTo>
                    <a:pt x="202167" y="65550"/>
                  </a:lnTo>
                  <a:lnTo>
                    <a:pt x="251927" y="50903"/>
                  </a:lnTo>
                  <a:lnTo>
                    <a:pt x="301375" y="38100"/>
                  </a:lnTo>
                  <a:lnTo>
                    <a:pt x="350511" y="27140"/>
                  </a:lnTo>
                  <a:lnTo>
                    <a:pt x="399333" y="18024"/>
                  </a:lnTo>
                  <a:lnTo>
                    <a:pt x="447844" y="10752"/>
                  </a:lnTo>
                  <a:lnTo>
                    <a:pt x="496042" y="5324"/>
                  </a:lnTo>
                  <a:lnTo>
                    <a:pt x="543927" y="1740"/>
                  </a:lnTo>
                  <a:lnTo>
                    <a:pt x="591500" y="0"/>
                  </a:lnTo>
                  <a:lnTo>
                    <a:pt x="638760" y="103"/>
                  </a:lnTo>
                  <a:lnTo>
                    <a:pt x="685708" y="2050"/>
                  </a:lnTo>
                  <a:lnTo>
                    <a:pt x="732343" y="5841"/>
                  </a:lnTo>
                  <a:lnTo>
                    <a:pt x="778665" y="11477"/>
                  </a:lnTo>
                  <a:lnTo>
                    <a:pt x="824675" y="18955"/>
                  </a:lnTo>
                  <a:lnTo>
                    <a:pt x="870373" y="28278"/>
                  </a:lnTo>
                  <a:lnTo>
                    <a:pt x="915758" y="39445"/>
                  </a:lnTo>
                  <a:lnTo>
                    <a:pt x="960830" y="52455"/>
                  </a:lnTo>
                  <a:lnTo>
                    <a:pt x="1005590" y="67310"/>
                  </a:lnTo>
                  <a:lnTo>
                    <a:pt x="1050038" y="84008"/>
                  </a:lnTo>
                  <a:lnTo>
                    <a:pt x="1094172" y="102550"/>
                  </a:lnTo>
                  <a:lnTo>
                    <a:pt x="1137995" y="122936"/>
                  </a:lnTo>
                  <a:lnTo>
                    <a:pt x="1181505" y="145165"/>
                  </a:lnTo>
                  <a:lnTo>
                    <a:pt x="1224702" y="169239"/>
                  </a:lnTo>
                  <a:lnTo>
                    <a:pt x="1267586" y="195156"/>
                  </a:lnTo>
                  <a:lnTo>
                    <a:pt x="1366011" y="98128"/>
                  </a:lnTo>
                  <a:lnTo>
                    <a:pt x="1372489" y="462364"/>
                  </a:lnTo>
                  <a:lnTo>
                    <a:pt x="971676" y="486875"/>
                  </a:lnTo>
                  <a:lnTo>
                    <a:pt x="1070228" y="389720"/>
                  </a:lnTo>
                  <a:lnTo>
                    <a:pt x="1033943" y="357358"/>
                  </a:lnTo>
                  <a:lnTo>
                    <a:pt x="996936" y="326913"/>
                  </a:lnTo>
                  <a:lnTo>
                    <a:pt x="959208" y="298388"/>
                  </a:lnTo>
                  <a:lnTo>
                    <a:pt x="920758" y="271780"/>
                  </a:lnTo>
                  <a:lnTo>
                    <a:pt x="881587" y="247091"/>
                  </a:lnTo>
                  <a:lnTo>
                    <a:pt x="841694" y="224321"/>
                  </a:lnTo>
                  <a:lnTo>
                    <a:pt x="801079" y="203469"/>
                  </a:lnTo>
                  <a:lnTo>
                    <a:pt x="759742" y="184535"/>
                  </a:lnTo>
                  <a:lnTo>
                    <a:pt x="717682" y="167521"/>
                  </a:lnTo>
                  <a:lnTo>
                    <a:pt x="674900" y="152425"/>
                  </a:lnTo>
                  <a:lnTo>
                    <a:pt x="631396" y="139247"/>
                  </a:lnTo>
                  <a:lnTo>
                    <a:pt x="587168" y="127989"/>
                  </a:lnTo>
                  <a:lnTo>
                    <a:pt x="542218" y="118650"/>
                  </a:lnTo>
                  <a:lnTo>
                    <a:pt x="496544" y="111229"/>
                  </a:lnTo>
                  <a:lnTo>
                    <a:pt x="450147" y="105728"/>
                  </a:lnTo>
                  <a:lnTo>
                    <a:pt x="403027" y="102145"/>
                  </a:lnTo>
                  <a:lnTo>
                    <a:pt x="355183" y="100482"/>
                  </a:lnTo>
                  <a:lnTo>
                    <a:pt x="306615" y="100738"/>
                  </a:lnTo>
                  <a:lnTo>
                    <a:pt x="257323" y="102913"/>
                  </a:lnTo>
                  <a:lnTo>
                    <a:pt x="207308" y="107007"/>
                  </a:lnTo>
                  <a:lnTo>
                    <a:pt x="156567" y="113021"/>
                  </a:lnTo>
                  <a:lnTo>
                    <a:pt x="105103" y="120954"/>
                  </a:lnTo>
                  <a:lnTo>
                    <a:pt x="52914" y="130806"/>
                  </a:lnTo>
                  <a:lnTo>
                    <a:pt x="0" y="142578"/>
                  </a:lnTo>
                  <a:close/>
                </a:path>
              </a:pathLst>
            </a:custGeom>
            <a:ln w="25400">
              <a:solidFill>
                <a:srgbClr val="3D3E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23">
            <a:extLst>
              <a:ext uri="{FF2B5EF4-FFF2-40B4-BE49-F238E27FC236}">
                <a16:creationId xmlns:a16="http://schemas.microsoft.com/office/drawing/2014/main" xmlns="" id="{686FA87D-3D6A-435C-A904-7A0FDE0ACDBA}"/>
              </a:ext>
            </a:extLst>
          </p:cNvPr>
          <p:cNvGrpSpPr/>
          <p:nvPr/>
        </p:nvGrpSpPr>
        <p:grpSpPr>
          <a:xfrm rot="19975994">
            <a:off x="6747179" y="4347717"/>
            <a:ext cx="1075929" cy="436730"/>
            <a:chOff x="6971030" y="3172180"/>
            <a:chExt cx="1411605" cy="496570"/>
          </a:xfrm>
        </p:grpSpPr>
        <p:sp>
          <p:nvSpPr>
            <p:cNvPr id="20" name="object 24">
              <a:extLst>
                <a:ext uri="{FF2B5EF4-FFF2-40B4-BE49-F238E27FC236}">
                  <a16:creationId xmlns:a16="http://schemas.microsoft.com/office/drawing/2014/main" xmlns="" id="{2DD3846D-0FF2-4CC5-AD70-43272F146A0C}"/>
                </a:ext>
              </a:extLst>
            </p:cNvPr>
            <p:cNvSpPr/>
            <p:nvPr/>
          </p:nvSpPr>
          <p:spPr>
            <a:xfrm>
              <a:off x="6983730" y="3184880"/>
              <a:ext cx="1386205" cy="471170"/>
            </a:xfrm>
            <a:custGeom>
              <a:avLst/>
              <a:gdLst/>
              <a:ahLst/>
              <a:cxnLst/>
              <a:rect l="l" t="t" r="r" b="b"/>
              <a:pathLst>
                <a:path w="1386204" h="471170">
                  <a:moveTo>
                    <a:pt x="678388" y="0"/>
                  </a:moveTo>
                  <a:lnTo>
                    <a:pt x="631401" y="229"/>
                  </a:lnTo>
                  <a:lnTo>
                    <a:pt x="584188" y="2314"/>
                  </a:lnTo>
                  <a:lnTo>
                    <a:pt x="536749" y="6255"/>
                  </a:lnTo>
                  <a:lnTo>
                    <a:pt x="489084" y="12052"/>
                  </a:lnTo>
                  <a:lnTo>
                    <a:pt x="441193" y="19705"/>
                  </a:lnTo>
                  <a:lnTo>
                    <a:pt x="393075" y="29214"/>
                  </a:lnTo>
                  <a:lnTo>
                    <a:pt x="344732" y="40580"/>
                  </a:lnTo>
                  <a:lnTo>
                    <a:pt x="296162" y="53801"/>
                  </a:lnTo>
                  <a:lnTo>
                    <a:pt x="247366" y="68879"/>
                  </a:lnTo>
                  <a:lnTo>
                    <a:pt x="198345" y="85812"/>
                  </a:lnTo>
                  <a:lnTo>
                    <a:pt x="149097" y="104602"/>
                  </a:lnTo>
                  <a:lnTo>
                    <a:pt x="99624" y="125249"/>
                  </a:lnTo>
                  <a:lnTo>
                    <a:pt x="49925" y="147751"/>
                  </a:lnTo>
                  <a:lnTo>
                    <a:pt x="0" y="172110"/>
                  </a:lnTo>
                  <a:lnTo>
                    <a:pt x="52293" y="157893"/>
                  </a:lnTo>
                  <a:lnTo>
                    <a:pt x="103954" y="145628"/>
                  </a:lnTo>
                  <a:lnTo>
                    <a:pt x="154983" y="135314"/>
                  </a:lnTo>
                  <a:lnTo>
                    <a:pt x="205380" y="126951"/>
                  </a:lnTo>
                  <a:lnTo>
                    <a:pt x="255144" y="120539"/>
                  </a:lnTo>
                  <a:lnTo>
                    <a:pt x="304276" y="116079"/>
                  </a:lnTo>
                  <a:lnTo>
                    <a:pt x="352775" y="113570"/>
                  </a:lnTo>
                  <a:lnTo>
                    <a:pt x="400642" y="113013"/>
                  </a:lnTo>
                  <a:lnTo>
                    <a:pt x="447877" y="114406"/>
                  </a:lnTo>
                  <a:lnTo>
                    <a:pt x="494479" y="117751"/>
                  </a:lnTo>
                  <a:lnTo>
                    <a:pt x="540449" y="123048"/>
                  </a:lnTo>
                  <a:lnTo>
                    <a:pt x="585787" y="130295"/>
                  </a:lnTo>
                  <a:lnTo>
                    <a:pt x="630492" y="139494"/>
                  </a:lnTo>
                  <a:lnTo>
                    <a:pt x="674565" y="150644"/>
                  </a:lnTo>
                  <a:lnTo>
                    <a:pt x="718006" y="163746"/>
                  </a:lnTo>
                  <a:lnTo>
                    <a:pt x="760814" y="178799"/>
                  </a:lnTo>
                  <a:lnTo>
                    <a:pt x="802990" y="195803"/>
                  </a:lnTo>
                  <a:lnTo>
                    <a:pt x="844534" y="214758"/>
                  </a:lnTo>
                  <a:lnTo>
                    <a:pt x="885445" y="235665"/>
                  </a:lnTo>
                  <a:lnTo>
                    <a:pt x="925724" y="258523"/>
                  </a:lnTo>
                  <a:lnTo>
                    <a:pt x="965370" y="283332"/>
                  </a:lnTo>
                  <a:lnTo>
                    <a:pt x="1004384" y="310093"/>
                  </a:lnTo>
                  <a:lnTo>
                    <a:pt x="1042766" y="338805"/>
                  </a:lnTo>
                  <a:lnTo>
                    <a:pt x="1080516" y="369468"/>
                  </a:lnTo>
                  <a:lnTo>
                    <a:pt x="986536" y="470941"/>
                  </a:lnTo>
                  <a:lnTo>
                    <a:pt x="1385697" y="428015"/>
                  </a:lnTo>
                  <a:lnTo>
                    <a:pt x="1362455" y="64414"/>
                  </a:lnTo>
                  <a:lnTo>
                    <a:pt x="1268602" y="165887"/>
                  </a:lnTo>
                  <a:lnTo>
                    <a:pt x="1224561" y="141993"/>
                  </a:lnTo>
                  <a:lnTo>
                    <a:pt x="1180293" y="119955"/>
                  </a:lnTo>
                  <a:lnTo>
                    <a:pt x="1135798" y="99772"/>
                  </a:lnTo>
                  <a:lnTo>
                    <a:pt x="1091077" y="81444"/>
                  </a:lnTo>
                  <a:lnTo>
                    <a:pt x="1046129" y="64973"/>
                  </a:lnTo>
                  <a:lnTo>
                    <a:pt x="1000954" y="50356"/>
                  </a:lnTo>
                  <a:lnTo>
                    <a:pt x="955552" y="37595"/>
                  </a:lnTo>
                  <a:lnTo>
                    <a:pt x="909924" y="26690"/>
                  </a:lnTo>
                  <a:lnTo>
                    <a:pt x="864070" y="17640"/>
                  </a:lnTo>
                  <a:lnTo>
                    <a:pt x="817989" y="10447"/>
                  </a:lnTo>
                  <a:lnTo>
                    <a:pt x="771682" y="5108"/>
                  </a:lnTo>
                  <a:lnTo>
                    <a:pt x="725148" y="1626"/>
                  </a:lnTo>
                  <a:lnTo>
                    <a:pt x="678388" y="0"/>
                  </a:lnTo>
                  <a:close/>
                </a:path>
              </a:pathLst>
            </a:custGeom>
            <a:solidFill>
              <a:srgbClr val="4947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xmlns="" id="{DD4D8D36-01FD-46D3-A26D-A7B2B7950B43}"/>
                </a:ext>
              </a:extLst>
            </p:cNvPr>
            <p:cNvSpPr/>
            <p:nvPr/>
          </p:nvSpPr>
          <p:spPr>
            <a:xfrm>
              <a:off x="6983730" y="3184880"/>
              <a:ext cx="1386205" cy="471170"/>
            </a:xfrm>
            <a:custGeom>
              <a:avLst/>
              <a:gdLst/>
              <a:ahLst/>
              <a:cxnLst/>
              <a:rect l="l" t="t" r="r" b="b"/>
              <a:pathLst>
                <a:path w="1386204" h="471170">
                  <a:moveTo>
                    <a:pt x="0" y="172110"/>
                  </a:moveTo>
                  <a:lnTo>
                    <a:pt x="49925" y="147751"/>
                  </a:lnTo>
                  <a:lnTo>
                    <a:pt x="99624" y="125249"/>
                  </a:lnTo>
                  <a:lnTo>
                    <a:pt x="149097" y="104602"/>
                  </a:lnTo>
                  <a:lnTo>
                    <a:pt x="198345" y="85812"/>
                  </a:lnTo>
                  <a:lnTo>
                    <a:pt x="247366" y="68879"/>
                  </a:lnTo>
                  <a:lnTo>
                    <a:pt x="296162" y="53801"/>
                  </a:lnTo>
                  <a:lnTo>
                    <a:pt x="344732" y="40580"/>
                  </a:lnTo>
                  <a:lnTo>
                    <a:pt x="393075" y="29214"/>
                  </a:lnTo>
                  <a:lnTo>
                    <a:pt x="441193" y="19705"/>
                  </a:lnTo>
                  <a:lnTo>
                    <a:pt x="489084" y="12052"/>
                  </a:lnTo>
                  <a:lnTo>
                    <a:pt x="536749" y="6255"/>
                  </a:lnTo>
                  <a:lnTo>
                    <a:pt x="584188" y="2314"/>
                  </a:lnTo>
                  <a:lnTo>
                    <a:pt x="631401" y="229"/>
                  </a:lnTo>
                  <a:lnTo>
                    <a:pt x="678388" y="0"/>
                  </a:lnTo>
                  <a:lnTo>
                    <a:pt x="725148" y="1626"/>
                  </a:lnTo>
                  <a:lnTo>
                    <a:pt x="771682" y="5108"/>
                  </a:lnTo>
                  <a:lnTo>
                    <a:pt x="817989" y="10447"/>
                  </a:lnTo>
                  <a:lnTo>
                    <a:pt x="864070" y="17640"/>
                  </a:lnTo>
                  <a:lnTo>
                    <a:pt x="909924" y="26690"/>
                  </a:lnTo>
                  <a:lnTo>
                    <a:pt x="955552" y="37595"/>
                  </a:lnTo>
                  <a:lnTo>
                    <a:pt x="1000954" y="50356"/>
                  </a:lnTo>
                  <a:lnTo>
                    <a:pt x="1046129" y="64973"/>
                  </a:lnTo>
                  <a:lnTo>
                    <a:pt x="1091077" y="81444"/>
                  </a:lnTo>
                  <a:lnTo>
                    <a:pt x="1135798" y="99772"/>
                  </a:lnTo>
                  <a:lnTo>
                    <a:pt x="1180293" y="119955"/>
                  </a:lnTo>
                  <a:lnTo>
                    <a:pt x="1224561" y="141993"/>
                  </a:lnTo>
                  <a:lnTo>
                    <a:pt x="1268602" y="165887"/>
                  </a:lnTo>
                  <a:lnTo>
                    <a:pt x="1362455" y="64414"/>
                  </a:lnTo>
                  <a:lnTo>
                    <a:pt x="1385697" y="428015"/>
                  </a:lnTo>
                  <a:lnTo>
                    <a:pt x="986536" y="470941"/>
                  </a:lnTo>
                  <a:lnTo>
                    <a:pt x="1080516" y="369468"/>
                  </a:lnTo>
                  <a:lnTo>
                    <a:pt x="1042766" y="338805"/>
                  </a:lnTo>
                  <a:lnTo>
                    <a:pt x="1004384" y="310093"/>
                  </a:lnTo>
                  <a:lnTo>
                    <a:pt x="965370" y="283332"/>
                  </a:lnTo>
                  <a:lnTo>
                    <a:pt x="925724" y="258523"/>
                  </a:lnTo>
                  <a:lnTo>
                    <a:pt x="885445" y="235665"/>
                  </a:lnTo>
                  <a:lnTo>
                    <a:pt x="844534" y="214758"/>
                  </a:lnTo>
                  <a:lnTo>
                    <a:pt x="802990" y="195803"/>
                  </a:lnTo>
                  <a:lnTo>
                    <a:pt x="760814" y="178799"/>
                  </a:lnTo>
                  <a:lnTo>
                    <a:pt x="718006" y="163746"/>
                  </a:lnTo>
                  <a:lnTo>
                    <a:pt x="674565" y="150644"/>
                  </a:lnTo>
                  <a:lnTo>
                    <a:pt x="630492" y="139494"/>
                  </a:lnTo>
                  <a:lnTo>
                    <a:pt x="585787" y="130295"/>
                  </a:lnTo>
                  <a:lnTo>
                    <a:pt x="540449" y="123048"/>
                  </a:lnTo>
                  <a:lnTo>
                    <a:pt x="494479" y="117751"/>
                  </a:lnTo>
                  <a:lnTo>
                    <a:pt x="447877" y="114406"/>
                  </a:lnTo>
                  <a:lnTo>
                    <a:pt x="400642" y="113013"/>
                  </a:lnTo>
                  <a:lnTo>
                    <a:pt x="352775" y="113570"/>
                  </a:lnTo>
                  <a:lnTo>
                    <a:pt x="304276" y="116079"/>
                  </a:lnTo>
                  <a:lnTo>
                    <a:pt x="255144" y="120539"/>
                  </a:lnTo>
                  <a:lnTo>
                    <a:pt x="205380" y="126951"/>
                  </a:lnTo>
                  <a:lnTo>
                    <a:pt x="154983" y="135314"/>
                  </a:lnTo>
                  <a:lnTo>
                    <a:pt x="103954" y="145628"/>
                  </a:lnTo>
                  <a:lnTo>
                    <a:pt x="52293" y="157893"/>
                  </a:lnTo>
                  <a:lnTo>
                    <a:pt x="0" y="17211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263211-A505-493C-AF93-5490DFD5D31D}"/>
              </a:ext>
            </a:extLst>
          </p:cNvPr>
          <p:cNvSpPr txBox="1"/>
          <p:nvPr/>
        </p:nvSpPr>
        <p:spPr>
          <a:xfrm>
            <a:off x="6398293" y="572377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F43BB7-263D-4DC9-B568-E70579E80628}"/>
              </a:ext>
            </a:extLst>
          </p:cNvPr>
          <p:cNvSpPr txBox="1"/>
          <p:nvPr/>
        </p:nvSpPr>
        <p:spPr>
          <a:xfrm>
            <a:off x="7551017" y="5742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2020</a:t>
            </a: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3F81EA6E-B34A-4B4A-A25E-843B98596DBB}"/>
              </a:ext>
            </a:extLst>
          </p:cNvPr>
          <p:cNvSpPr/>
          <p:nvPr/>
        </p:nvSpPr>
        <p:spPr>
          <a:xfrm>
            <a:off x="6270201" y="5803779"/>
            <a:ext cx="2486436" cy="94789"/>
          </a:xfrm>
          <a:custGeom>
            <a:avLst/>
            <a:gdLst/>
            <a:ahLst/>
            <a:cxnLst/>
            <a:rect l="l" t="t" r="r" b="b"/>
            <a:pathLst>
              <a:path w="2918459" h="67310">
                <a:moveTo>
                  <a:pt x="0" y="0"/>
                </a:moveTo>
                <a:lnTo>
                  <a:pt x="0" y="67056"/>
                </a:lnTo>
              </a:path>
              <a:path w="2918459" h="67310">
                <a:moveTo>
                  <a:pt x="1458467" y="0"/>
                </a:moveTo>
                <a:lnTo>
                  <a:pt x="1458467" y="67056"/>
                </a:lnTo>
              </a:path>
              <a:path w="2918459" h="67310">
                <a:moveTo>
                  <a:pt x="2918460" y="0"/>
                </a:moveTo>
                <a:lnTo>
                  <a:pt x="2918460" y="6705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4A88B14-79FF-4156-BA7A-3BA687BCBC30}"/>
              </a:ext>
            </a:extLst>
          </p:cNvPr>
          <p:cNvSpPr txBox="1"/>
          <p:nvPr/>
        </p:nvSpPr>
        <p:spPr>
          <a:xfrm>
            <a:off x="685800" y="3790031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87,5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97EE83B-B8C7-4B31-BA47-B65A3CCFDDBB}"/>
              </a:ext>
            </a:extLst>
          </p:cNvPr>
          <p:cNvSpPr txBox="1"/>
          <p:nvPr/>
        </p:nvSpPr>
        <p:spPr>
          <a:xfrm>
            <a:off x="1208634" y="3370622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78,8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5EDA0D7-015F-4706-9A73-F3D4FC96EB8B}"/>
              </a:ext>
            </a:extLst>
          </p:cNvPr>
          <p:cNvSpPr txBox="1"/>
          <p:nvPr/>
        </p:nvSpPr>
        <p:spPr>
          <a:xfrm>
            <a:off x="2470302" y="4384195"/>
            <a:ext cx="11667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78C8DCD-1D0F-46D7-BCC2-49E530E89231}"/>
              </a:ext>
            </a:extLst>
          </p:cNvPr>
          <p:cNvSpPr txBox="1"/>
          <p:nvPr/>
        </p:nvSpPr>
        <p:spPr>
          <a:xfrm>
            <a:off x="2162319" y="4927161"/>
            <a:ext cx="11667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AC05C11-2FD6-4291-BA8C-3EB7FA1D2E43}"/>
              </a:ext>
            </a:extLst>
          </p:cNvPr>
          <p:cNvSpPr txBox="1"/>
          <p:nvPr/>
        </p:nvSpPr>
        <p:spPr>
          <a:xfrm>
            <a:off x="428098" y="1564519"/>
            <a:ext cx="389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исполнения расходной части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777DC1EA-8578-4E05-82E6-10EEB68669F9}"/>
              </a:ext>
            </a:extLst>
          </p:cNvPr>
          <p:cNvCxnSpPr/>
          <p:nvPr/>
        </p:nvCxnSpPr>
        <p:spPr>
          <a:xfrm>
            <a:off x="4571999" y="1066800"/>
            <a:ext cx="0" cy="171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7D25CE8B-137E-43D4-8CC2-852825C17CF5}"/>
              </a:ext>
            </a:extLst>
          </p:cNvPr>
          <p:cNvCxnSpPr/>
          <p:nvPr/>
        </p:nvCxnSpPr>
        <p:spPr>
          <a:xfrm>
            <a:off x="4571999" y="4589362"/>
            <a:ext cx="0" cy="171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3F6672EC-E91E-4B05-B784-24B0A0000421}"/>
              </a:ext>
            </a:extLst>
          </p:cNvPr>
          <p:cNvSpPr/>
          <p:nvPr/>
        </p:nvSpPr>
        <p:spPr>
          <a:xfrm>
            <a:off x="4274814" y="3124200"/>
            <a:ext cx="95434" cy="76200"/>
          </a:xfrm>
          <a:prstGeom prst="rect">
            <a:avLst/>
          </a:prstGeom>
          <a:solidFill>
            <a:srgbClr val="5E5E93"/>
          </a:solidFill>
          <a:ln>
            <a:solidFill>
              <a:srgbClr val="5E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9BFB5DF-309C-4A61-BB90-129E60FA4C82}"/>
              </a:ext>
            </a:extLst>
          </p:cNvPr>
          <p:cNvSpPr/>
          <p:nvPr/>
        </p:nvSpPr>
        <p:spPr>
          <a:xfrm>
            <a:off x="5132830" y="3124200"/>
            <a:ext cx="48770" cy="76200"/>
          </a:xfrm>
          <a:prstGeom prst="rect">
            <a:avLst/>
          </a:prstGeom>
          <a:solidFill>
            <a:srgbClr val="9D9DC9"/>
          </a:solidFill>
          <a:ln>
            <a:solidFill>
              <a:srgbClr val="9D9D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0288171-EC51-4503-B657-D2B67F1C3CBD}"/>
              </a:ext>
            </a:extLst>
          </p:cNvPr>
          <p:cNvSpPr txBox="1"/>
          <p:nvPr/>
        </p:nvSpPr>
        <p:spPr>
          <a:xfrm>
            <a:off x="4363615" y="2965242"/>
            <a:ext cx="69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144FE2A-7467-40AE-9454-ABD96A2073AA}"/>
              </a:ext>
            </a:extLst>
          </p:cNvPr>
          <p:cNvSpPr txBox="1"/>
          <p:nvPr/>
        </p:nvSpPr>
        <p:spPr>
          <a:xfrm>
            <a:off x="5223149" y="2965242"/>
            <a:ext cx="717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1154150-8EC0-424D-9176-0E2EEC743E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34196" y="208248"/>
            <a:ext cx="2103120" cy="276999"/>
          </a:xfrm>
        </p:spPr>
        <p:txBody>
          <a:bodyPr/>
          <a:lstStyle/>
          <a:p>
            <a:r>
              <a:rPr lang="en-US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12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22D18-BAED-4578-848E-948BC8F0A2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6565"/>
            <a:ext cx="8985250" cy="86201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бюджета города по отраслям</a:t>
            </a:r>
            <a:br>
              <a:rPr lang="ru-RU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1AFF5AD8-3810-42A7-A0BC-0D9E7F1C7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753183"/>
              </p:ext>
            </p:extLst>
          </p:nvPr>
        </p:nvGraphicFramePr>
        <p:xfrm>
          <a:off x="1199779" y="2323575"/>
          <a:ext cx="5293311" cy="414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ECDBB4-BF63-409C-B0F8-AEEE864C8C6B}"/>
              </a:ext>
            </a:extLst>
          </p:cNvPr>
          <p:cNvSpPr txBox="1"/>
          <p:nvPr/>
        </p:nvSpPr>
        <p:spPr>
          <a:xfrm>
            <a:off x="3782800" y="104211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A3D88A-E5F9-444C-B3ED-C0EAB6A91904}"/>
              </a:ext>
            </a:extLst>
          </p:cNvPr>
          <p:cNvSpPr txBox="1"/>
          <p:nvPr/>
        </p:nvSpPr>
        <p:spPr>
          <a:xfrm>
            <a:off x="5951737" y="1923023"/>
            <a:ext cx="274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8F1753-5013-4FCF-8986-E1E32E3BE091}"/>
              </a:ext>
            </a:extLst>
          </p:cNvPr>
          <p:cNvSpPr txBox="1"/>
          <p:nvPr/>
        </p:nvSpPr>
        <p:spPr>
          <a:xfrm>
            <a:off x="6815647" y="3457650"/>
            <a:ext cx="180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3,3%</a:t>
            </a:r>
          </a:p>
          <a:p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4915AAA2-F1B0-4855-BD2E-4626EA905C36}"/>
              </a:ext>
            </a:extLst>
          </p:cNvPr>
          <p:cNvCxnSpPr>
            <a:cxnSpLocks/>
          </p:cNvCxnSpPr>
          <p:nvPr/>
        </p:nvCxnSpPr>
        <p:spPr>
          <a:xfrm>
            <a:off x="5773504" y="3974467"/>
            <a:ext cx="1054719" cy="619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67CFA31-AA4D-4529-BA4E-537FBB2AD18D}"/>
              </a:ext>
            </a:extLst>
          </p:cNvPr>
          <p:cNvSpPr txBox="1"/>
          <p:nvPr/>
        </p:nvSpPr>
        <p:spPr>
          <a:xfrm>
            <a:off x="6377588" y="4458911"/>
            <a:ext cx="2026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18,7%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723DDC0-37CA-4A3E-A16E-062B160013E3}"/>
              </a:ext>
            </a:extLst>
          </p:cNvPr>
          <p:cNvCxnSpPr>
            <a:cxnSpLocks/>
          </p:cNvCxnSpPr>
          <p:nvPr/>
        </p:nvCxnSpPr>
        <p:spPr>
          <a:xfrm>
            <a:off x="5213447" y="5750185"/>
            <a:ext cx="1056144" cy="399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E0F01A-8787-4CE0-B130-46F2222C77F4}"/>
              </a:ext>
            </a:extLst>
          </p:cNvPr>
          <p:cNvSpPr txBox="1"/>
          <p:nvPr/>
        </p:nvSpPr>
        <p:spPr>
          <a:xfrm>
            <a:off x="5951737" y="601584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38,6%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99C76A3-A6D3-44C7-A70A-516BEC5A2C23}"/>
              </a:ext>
            </a:extLst>
          </p:cNvPr>
          <p:cNvSpPr txBox="1"/>
          <p:nvPr/>
        </p:nvSpPr>
        <p:spPr>
          <a:xfrm>
            <a:off x="162046" y="5907316"/>
            <a:ext cx="223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 1,8%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24D126F0-8BD0-4DA6-9047-2CC9DF3A72AC}"/>
              </a:ext>
            </a:extLst>
          </p:cNvPr>
          <p:cNvCxnSpPr/>
          <p:nvPr/>
        </p:nvCxnSpPr>
        <p:spPr>
          <a:xfrm flipH="1">
            <a:off x="1875067" y="5836141"/>
            <a:ext cx="685800" cy="317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8199E028-B1D2-4457-BCEE-CC2DD9CF8B91}"/>
              </a:ext>
            </a:extLst>
          </p:cNvPr>
          <p:cNvCxnSpPr>
            <a:cxnSpLocks/>
          </p:cNvCxnSpPr>
          <p:nvPr/>
        </p:nvCxnSpPr>
        <p:spPr>
          <a:xfrm flipH="1" flipV="1">
            <a:off x="1386936" y="5391636"/>
            <a:ext cx="869095" cy="191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EACD63-90D4-4337-8EFA-148F04384161}"/>
              </a:ext>
            </a:extLst>
          </p:cNvPr>
          <p:cNvSpPr txBox="1"/>
          <p:nvPr/>
        </p:nvSpPr>
        <p:spPr>
          <a:xfrm>
            <a:off x="-125124" y="4737571"/>
            <a:ext cx="203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65EE45-7FAA-48BB-AA62-AD35EA51EEA0}"/>
              </a:ext>
            </a:extLst>
          </p:cNvPr>
          <p:cNvSpPr txBox="1"/>
          <p:nvPr/>
        </p:nvSpPr>
        <p:spPr>
          <a:xfrm>
            <a:off x="-26553" y="3229572"/>
            <a:ext cx="159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 27,3%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7344BB1A-166B-4F5C-984E-451EC282D82B}"/>
              </a:ext>
            </a:extLst>
          </p:cNvPr>
          <p:cNvCxnSpPr>
            <a:cxnSpLocks/>
          </p:cNvCxnSpPr>
          <p:nvPr/>
        </p:nvCxnSpPr>
        <p:spPr>
          <a:xfrm>
            <a:off x="4923037" y="2782594"/>
            <a:ext cx="2057400" cy="883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C7F875EA-CEFA-48AF-B80A-C2E16EC915E3}"/>
              </a:ext>
            </a:extLst>
          </p:cNvPr>
          <p:cNvCxnSpPr>
            <a:cxnSpLocks/>
          </p:cNvCxnSpPr>
          <p:nvPr/>
        </p:nvCxnSpPr>
        <p:spPr>
          <a:xfrm flipH="1" flipV="1">
            <a:off x="1251841" y="3671014"/>
            <a:ext cx="686442" cy="292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3ABAD956-9A37-4D87-8365-B0EC57D66093}"/>
              </a:ext>
            </a:extLst>
          </p:cNvPr>
          <p:cNvCxnSpPr>
            <a:cxnSpLocks/>
          </p:cNvCxnSpPr>
          <p:nvPr/>
        </p:nvCxnSpPr>
        <p:spPr>
          <a:xfrm flipH="1" flipV="1">
            <a:off x="1965476" y="2358286"/>
            <a:ext cx="1431803" cy="154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909EC5E-2861-4E75-A4CA-538991572AE4}"/>
              </a:ext>
            </a:extLst>
          </p:cNvPr>
          <p:cNvSpPr txBox="1"/>
          <p:nvPr/>
        </p:nvSpPr>
        <p:spPr>
          <a:xfrm>
            <a:off x="-77628" y="1948497"/>
            <a:ext cx="221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2,5%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90AFF75E-6AEA-4760-9F14-BC7CAEA66805}"/>
              </a:ext>
            </a:extLst>
          </p:cNvPr>
          <p:cNvCxnSpPr>
            <a:cxnSpLocks/>
          </p:cNvCxnSpPr>
          <p:nvPr/>
        </p:nvCxnSpPr>
        <p:spPr>
          <a:xfrm flipH="1" flipV="1">
            <a:off x="3497478" y="1878338"/>
            <a:ext cx="294134" cy="559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45DAB39-9A9B-4FC1-8391-58940E4078DF}"/>
              </a:ext>
            </a:extLst>
          </p:cNvPr>
          <p:cNvSpPr txBox="1"/>
          <p:nvPr/>
        </p:nvSpPr>
        <p:spPr>
          <a:xfrm>
            <a:off x="1718495" y="993088"/>
            <a:ext cx="2447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 0,7%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6E103A7C-EE7B-4651-8DFB-B9C09E530099}"/>
              </a:ext>
            </a:extLst>
          </p:cNvPr>
          <p:cNvCxnSpPr>
            <a:cxnSpLocks/>
          </p:cNvCxnSpPr>
          <p:nvPr/>
        </p:nvCxnSpPr>
        <p:spPr>
          <a:xfrm flipV="1">
            <a:off x="4246986" y="1676400"/>
            <a:ext cx="477414" cy="829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1ABD3EE-54B6-4EC7-A5A9-7F9C5FDA24FC}"/>
              </a:ext>
            </a:extLst>
          </p:cNvPr>
          <p:cNvCxnSpPr/>
          <p:nvPr/>
        </p:nvCxnSpPr>
        <p:spPr>
          <a:xfrm flipV="1">
            <a:off x="4504013" y="1775446"/>
            <a:ext cx="2155053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31E1CD-752B-403C-95AF-170862E3DAEE}"/>
              </a:ext>
            </a:extLst>
          </p:cNvPr>
          <p:cNvSpPr txBox="1"/>
          <p:nvPr/>
        </p:nvSpPr>
        <p:spPr>
          <a:xfrm>
            <a:off x="6300864" y="106636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07A5DDC-6C76-4115-BB5F-0CD72681D7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37841" y="195823"/>
            <a:ext cx="2103120" cy="276999"/>
          </a:xfrm>
        </p:spPr>
        <p:txBody>
          <a:bodyPr/>
          <a:lstStyle/>
          <a:p>
            <a:r>
              <a:rPr lang="en-US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1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5893" y="222187"/>
            <a:ext cx="89852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4105">
              <a:lnSpc>
                <a:spcPct val="100000"/>
              </a:lnSpc>
              <a:spcBef>
                <a:spcPts val="95"/>
              </a:spcBef>
            </a:pPr>
            <a:r>
              <a:rPr lang="ru-RU" spc="-40" dirty="0"/>
              <a:t>     </a:t>
            </a:r>
            <a:r>
              <a:rPr b="1" spc="-40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r>
              <a:rPr b="1" spc="-40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b="1" spc="-30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  <a:r>
              <a:rPr b="1" spc="-30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pc="-30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части муниципальных программ </a:t>
            </a:r>
            <a:r>
              <a:rPr lang="ru-RU" b="1" spc="-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2020 год</a:t>
            </a:r>
            <a:endParaRPr b="1" spc="-30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8519" y="1828800"/>
            <a:ext cx="1685544" cy="326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7916" y="1237488"/>
            <a:ext cx="0" cy="5288915"/>
          </a:xfrm>
          <a:custGeom>
            <a:avLst/>
            <a:gdLst/>
            <a:ahLst/>
            <a:cxnLst/>
            <a:rect l="l" t="t" r="r" b="b"/>
            <a:pathLst>
              <a:path h="5288915">
                <a:moveTo>
                  <a:pt x="0" y="0"/>
                </a:moveTo>
                <a:lnTo>
                  <a:pt x="0" y="5288445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4" y="3500628"/>
            <a:ext cx="6437630" cy="0"/>
          </a:xfrm>
          <a:custGeom>
            <a:avLst/>
            <a:gdLst/>
            <a:ahLst/>
            <a:cxnLst/>
            <a:rect l="l" t="t" r="r" b="b"/>
            <a:pathLst>
              <a:path w="6437630">
                <a:moveTo>
                  <a:pt x="0" y="0"/>
                </a:moveTo>
                <a:lnTo>
                  <a:pt x="6437122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4323" y="3500628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8519" y="2526792"/>
            <a:ext cx="1194816" cy="327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61357" y="1383030"/>
            <a:ext cx="1982643" cy="145360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Times New Roman"/>
                <a:cs typeface="Times New Roman"/>
              </a:rPr>
              <a:t>План:</a:t>
            </a:r>
            <a:endParaRPr sz="1800" dirty="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700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4 571,7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руб.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latin typeface="Times New Roman"/>
                <a:cs typeface="Times New Roman"/>
              </a:rPr>
              <a:t>Факт:</a:t>
            </a:r>
            <a:endParaRPr sz="1800" dirty="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535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3 558,6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 млн. </a:t>
            </a:r>
            <a:r>
              <a:rPr lang="ru-RU" sz="1200" b="1" dirty="0">
                <a:solidFill>
                  <a:srgbClr val="7030A0"/>
                </a:solidFill>
                <a:latin typeface="Times New Roman"/>
                <a:cs typeface="Times New Roman"/>
              </a:rPr>
              <a:t>руб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8811" y="4664964"/>
            <a:ext cx="1635252" cy="348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8811" y="5362955"/>
            <a:ext cx="1347216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34172" y="4208271"/>
            <a:ext cx="1757427" cy="148463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90"/>
              </a:spcBef>
            </a:pPr>
            <a:r>
              <a:rPr sz="1800" spc="-5" dirty="0">
                <a:latin typeface="Times New Roman"/>
                <a:cs typeface="Times New Roman"/>
              </a:rPr>
              <a:t>План:</a:t>
            </a:r>
            <a:endParaRPr sz="1800" dirty="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  <a:spcBef>
                <a:spcPts val="785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1 416,0 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руб.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spc="-5" dirty="0" err="1">
                <a:latin typeface="Times New Roman"/>
                <a:cs typeface="Times New Roman"/>
              </a:rPr>
              <a:t>Факт</a:t>
            </a:r>
            <a:r>
              <a:rPr sz="1800" spc="-5" dirty="0"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 marL="136525">
              <a:lnSpc>
                <a:spcPct val="100000"/>
              </a:lnSpc>
              <a:spcBef>
                <a:spcPts val="705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773,6 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</a:t>
            </a:r>
            <a:r>
              <a:rPr lang="ru-RU"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руб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964" y="1668907"/>
            <a:ext cx="6437611" cy="112331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части </a:t>
            </a:r>
            <a:r>
              <a:rPr sz="1800" b="1" spc="-10" dirty="0">
                <a:latin typeface="Times New Roman"/>
                <a:cs typeface="Times New Roman"/>
              </a:rPr>
              <a:t>исполнения </a:t>
            </a:r>
            <a:r>
              <a:rPr sz="1800" b="1" spc="-5" dirty="0">
                <a:latin typeface="Times New Roman"/>
                <a:cs typeface="Times New Roman"/>
              </a:rPr>
              <a:t>муниципальных программ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города:</a:t>
            </a:r>
            <a:endParaRPr sz="1800" b="1" dirty="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"/>
              <a:tabLst>
                <a:tab pos="2489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доля </a:t>
            </a:r>
            <a:r>
              <a:rPr sz="1800" b="1" spc="-5" dirty="0">
                <a:latin typeface="Times New Roman"/>
                <a:cs typeface="Times New Roman"/>
              </a:rPr>
              <a:t>программных </a:t>
            </a:r>
            <a:r>
              <a:rPr sz="1800" b="1" spc="-20" dirty="0">
                <a:latin typeface="Times New Roman"/>
                <a:cs typeface="Times New Roman"/>
              </a:rPr>
              <a:t>расходов </a:t>
            </a:r>
            <a:r>
              <a:rPr sz="1800" b="1" spc="5" dirty="0" err="1">
                <a:latin typeface="Times New Roman"/>
                <a:cs typeface="Times New Roman"/>
              </a:rPr>
              <a:t>составила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u="sng" dirty="0">
                <a:latin typeface="Times New Roman"/>
                <a:cs typeface="Times New Roman"/>
              </a:rPr>
              <a:t>94,7</a:t>
            </a:r>
            <a:r>
              <a:rPr sz="1800" b="1" dirty="0">
                <a:latin typeface="Times New Roman"/>
                <a:cs typeface="Times New Roman"/>
              </a:rPr>
              <a:t>%.</a:t>
            </a:r>
          </a:p>
          <a:p>
            <a:pPr marL="248920" indent="-236220">
              <a:lnSpc>
                <a:spcPct val="100000"/>
              </a:lnSpc>
              <a:buFont typeface="Wingdings"/>
              <a:buChar char=""/>
              <a:tabLst>
                <a:tab pos="2489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целом </a:t>
            </a:r>
            <a:r>
              <a:rPr sz="1800" b="1" spc="-15" dirty="0">
                <a:latin typeface="Times New Roman"/>
                <a:cs typeface="Times New Roman"/>
              </a:rPr>
              <a:t>годовые </a:t>
            </a:r>
            <a:r>
              <a:rPr sz="1800" b="1" spc="-10" dirty="0">
                <a:latin typeface="Times New Roman"/>
                <a:cs typeface="Times New Roman"/>
              </a:rPr>
              <a:t>назначения </a:t>
            </a:r>
            <a:r>
              <a:rPr sz="1800" b="1" spc="-5" dirty="0">
                <a:latin typeface="Times New Roman"/>
                <a:cs typeface="Times New Roman"/>
              </a:rPr>
              <a:t>программных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расходов</a:t>
            </a:r>
            <a:endParaRPr sz="180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исполнены </a:t>
            </a:r>
            <a:r>
              <a:rPr sz="1800" b="1" spc="-5" dirty="0" err="1">
                <a:latin typeface="Times New Roman"/>
                <a:cs typeface="Times New Roman"/>
              </a:rPr>
              <a:t>на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lang="ru-RU" sz="1800" b="1" u="sng" dirty="0">
                <a:latin typeface="Times New Roman"/>
                <a:cs typeface="Times New Roman"/>
              </a:rPr>
              <a:t>83,2</a:t>
            </a:r>
            <a:r>
              <a:rPr sz="1800" b="1" dirty="0">
                <a:latin typeface="Times New Roman"/>
                <a:cs typeface="Times New Roman"/>
              </a:rPr>
              <a:t>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5964" y="4072188"/>
            <a:ext cx="6437626" cy="1674817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По </a:t>
            </a:r>
            <a:r>
              <a:rPr sz="1800" b="1" spc="-20" dirty="0" err="1">
                <a:latin typeface="Times New Roman"/>
                <a:cs typeface="Times New Roman"/>
              </a:rPr>
              <a:t>расходам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lang="ru-RU" sz="1800" b="1" spc="5" dirty="0">
                <a:latin typeface="Times New Roman"/>
                <a:cs typeface="Times New Roman"/>
              </a:rPr>
              <a:t>в рамках подпрограммы «Комплексное развитие инфраструктуры и благоустройства Кавказских Минеральных Вод» государственной программы РФ «Развитие Северо-Кавказского Федерального округа» </a:t>
            </a:r>
            <a:r>
              <a:rPr sz="1800" b="1" spc="-20" dirty="0">
                <a:latin typeface="Times New Roman"/>
                <a:cs typeface="Times New Roman"/>
              </a:rPr>
              <a:t>:</a:t>
            </a:r>
            <a:endParaRPr sz="1800" b="1" dirty="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"/>
              <a:tabLst>
                <a:tab pos="2489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процент </a:t>
            </a:r>
            <a:r>
              <a:rPr sz="1800" b="1" spc="-10" dirty="0">
                <a:latin typeface="Times New Roman"/>
                <a:cs typeface="Times New Roman"/>
              </a:rPr>
              <a:t>исполнения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20" dirty="0">
                <a:latin typeface="Times New Roman"/>
                <a:cs typeface="Times New Roman"/>
              </a:rPr>
              <a:t>годовому </a:t>
            </a:r>
            <a:r>
              <a:rPr sz="1800" b="1" spc="-5" dirty="0">
                <a:latin typeface="Times New Roman"/>
                <a:cs typeface="Times New Roman"/>
              </a:rPr>
              <a:t>плану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 err="1">
                <a:latin typeface="Times New Roman"/>
                <a:cs typeface="Times New Roman"/>
              </a:rPr>
              <a:t>целом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5" dirty="0" err="1">
                <a:latin typeface="Times New Roman"/>
                <a:cs typeface="Times New Roman"/>
              </a:rPr>
              <a:t>составил</a:t>
            </a:r>
            <a:r>
              <a:rPr lang="ru-RU" sz="1800" b="1" spc="5" dirty="0">
                <a:latin typeface="Times New Roman"/>
                <a:cs typeface="Times New Roman"/>
              </a:rPr>
              <a:t> 54,6</a:t>
            </a:r>
            <a:r>
              <a:rPr sz="1800" b="1" dirty="0">
                <a:latin typeface="Times New Roman"/>
                <a:cs typeface="Times New Roman"/>
              </a:rPr>
              <a:t>%.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4F8CEB7-D396-4E54-99CC-F5478C4A40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769698" y="193097"/>
            <a:ext cx="2103120" cy="276999"/>
          </a:xfrm>
        </p:spPr>
        <p:txBody>
          <a:bodyPr/>
          <a:lstStyle/>
          <a:p>
            <a:r>
              <a:rPr lang="en-US" dirty="0"/>
              <a:t>11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268408"/>
            <a:ext cx="8985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4105">
              <a:lnSpc>
                <a:spcPct val="100000"/>
              </a:lnSpc>
              <a:spcBef>
                <a:spcPts val="95"/>
              </a:spcBef>
            </a:pPr>
            <a:r>
              <a:rPr lang="ru-RU" b="1" spc="-40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Иные расходы </a:t>
            </a:r>
            <a:r>
              <a:rPr b="1" spc="-25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30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  <a:r>
              <a:rPr b="1" spc="-30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pc="-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</a:t>
            </a:r>
            <a:endParaRPr b="1" spc="-30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3479" y="1828800"/>
            <a:ext cx="1652016" cy="326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7916" y="1237488"/>
            <a:ext cx="0" cy="5288915"/>
          </a:xfrm>
          <a:custGeom>
            <a:avLst/>
            <a:gdLst/>
            <a:ahLst/>
            <a:cxnLst/>
            <a:rect l="l" t="t" r="r" b="b"/>
            <a:pathLst>
              <a:path h="5288915">
                <a:moveTo>
                  <a:pt x="0" y="0"/>
                </a:moveTo>
                <a:lnTo>
                  <a:pt x="0" y="5288445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4" y="3500628"/>
            <a:ext cx="6437630" cy="0"/>
          </a:xfrm>
          <a:custGeom>
            <a:avLst/>
            <a:gdLst/>
            <a:ahLst/>
            <a:cxnLst/>
            <a:rect l="l" t="t" r="r" b="b"/>
            <a:pathLst>
              <a:path w="6437630">
                <a:moveTo>
                  <a:pt x="0" y="0"/>
                </a:moveTo>
                <a:lnTo>
                  <a:pt x="6437122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4323" y="3500628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8518" y="2526792"/>
            <a:ext cx="1402081" cy="327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84517" y="1383030"/>
            <a:ext cx="1578483" cy="145360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Times New Roman"/>
                <a:cs typeface="Times New Roman"/>
              </a:rPr>
              <a:t>План:</a:t>
            </a:r>
            <a:endParaRPr sz="1800" dirty="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700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717,1 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руб.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latin typeface="Times New Roman"/>
                <a:cs typeface="Times New Roman"/>
              </a:rPr>
              <a:t>Факт:</a:t>
            </a:r>
            <a:endParaRPr sz="1800" dirty="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535"/>
              </a:spcBef>
            </a:pPr>
            <a:r>
              <a:rPr lang="ru-RU"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710,9 </a:t>
            </a:r>
            <a:r>
              <a:rPr lang="ru-RU"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млн. 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8811" y="4664964"/>
            <a:ext cx="1635252" cy="326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8811" y="5362955"/>
            <a:ext cx="600455" cy="327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34173" y="4219828"/>
            <a:ext cx="1601319" cy="145360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Times New Roman"/>
                <a:cs typeface="Times New Roman"/>
              </a:rPr>
              <a:t>План:</a:t>
            </a:r>
            <a:endParaRPr sz="1800" dirty="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700"/>
              </a:spcBef>
            </a:pPr>
            <a:r>
              <a:rPr lang="ru-RU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2,3</a:t>
            </a: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руб</a:t>
            </a: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-5" dirty="0">
                <a:latin typeface="Times New Roman"/>
                <a:cs typeface="Times New Roman"/>
              </a:rPr>
              <a:t>Факт:</a:t>
            </a:r>
            <a:endParaRPr sz="1800" dirty="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530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1,8 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млн. руб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074" y="1383030"/>
            <a:ext cx="6868841" cy="165070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2000">
              <a:lnSpc>
                <a:spcPct val="150000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Расходы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10" dirty="0">
                <a:latin typeface="Times New Roman"/>
                <a:cs typeface="Times New Roman"/>
              </a:rPr>
              <a:t>исполнение публичных </a:t>
            </a:r>
            <a:r>
              <a:rPr sz="1800" b="1" spc="-10" dirty="0" err="1">
                <a:latin typeface="Times New Roman"/>
                <a:cs typeface="Times New Roman"/>
              </a:rPr>
              <a:t>нормативных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endParaRPr lang="ru-RU" sz="1800" b="1" spc="-10" dirty="0">
              <a:latin typeface="Times New Roman"/>
              <a:cs typeface="Times New Roman"/>
            </a:endParaRPr>
          </a:p>
          <a:p>
            <a:pPr marL="12700" marR="5080" indent="432000">
              <a:lnSpc>
                <a:spcPct val="150000"/>
              </a:lnSpc>
              <a:spcBef>
                <a:spcPts val="100"/>
              </a:spcBef>
            </a:pPr>
            <a:r>
              <a:rPr sz="1800" b="1" spc="-10" dirty="0" err="1">
                <a:latin typeface="Times New Roman"/>
                <a:cs typeface="Times New Roman"/>
              </a:rPr>
              <a:t>обязательств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 err="1">
                <a:latin typeface="Times New Roman"/>
                <a:cs typeface="Times New Roman"/>
              </a:rPr>
              <a:t>осуществлялись</a:t>
            </a:r>
            <a:r>
              <a:rPr sz="1800" b="1" dirty="0">
                <a:latin typeface="Times New Roman"/>
                <a:cs typeface="Times New Roman"/>
              </a:rPr>
              <a:t> в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0" dirty="0" err="1">
                <a:latin typeface="Times New Roman"/>
                <a:cs typeface="Times New Roman"/>
              </a:rPr>
              <a:t>фактической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endParaRPr lang="ru-RU" sz="1800" b="1" spc="-10" dirty="0">
              <a:latin typeface="Times New Roman"/>
              <a:cs typeface="Times New Roman"/>
            </a:endParaRPr>
          </a:p>
          <a:p>
            <a:pPr marL="12700" marR="5080" indent="432000">
              <a:lnSpc>
                <a:spcPct val="150000"/>
              </a:lnSpc>
              <a:spcBef>
                <a:spcPts val="100"/>
              </a:spcBef>
            </a:pPr>
            <a:r>
              <a:rPr sz="1800" b="1" dirty="0" err="1">
                <a:latin typeface="Times New Roman"/>
                <a:cs typeface="Times New Roman"/>
              </a:rPr>
              <a:t>потребностью</a:t>
            </a:r>
            <a:r>
              <a:rPr sz="1800" b="1" dirty="0">
                <a:latin typeface="Times New Roman"/>
                <a:cs typeface="Times New Roman"/>
              </a:rPr>
              <a:t>.  </a:t>
            </a:r>
            <a:r>
              <a:rPr sz="1800" b="1" spc="-5" dirty="0" err="1">
                <a:latin typeface="Times New Roman"/>
                <a:cs typeface="Times New Roman"/>
              </a:rPr>
              <a:t>Процент</a:t>
            </a:r>
            <a:r>
              <a:rPr sz="1800" b="1" spc="-5" dirty="0">
                <a:latin typeface="Times New Roman"/>
                <a:cs typeface="Times New Roman"/>
              </a:rPr>
              <a:t> исполнения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20" dirty="0">
                <a:latin typeface="Times New Roman"/>
                <a:cs typeface="Times New Roman"/>
              </a:rPr>
              <a:t>годовому </a:t>
            </a:r>
            <a:r>
              <a:rPr sz="1800" b="1" spc="-5" dirty="0">
                <a:latin typeface="Times New Roman"/>
                <a:cs typeface="Times New Roman"/>
              </a:rPr>
              <a:t>плану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endParaRPr lang="ru-RU" sz="1800" b="1" dirty="0">
              <a:latin typeface="Times New Roman"/>
              <a:cs typeface="Times New Roman"/>
            </a:endParaRPr>
          </a:p>
          <a:p>
            <a:pPr marL="12700" marR="5080" indent="432000">
              <a:lnSpc>
                <a:spcPct val="150000"/>
              </a:lnSpc>
              <a:spcBef>
                <a:spcPts val="100"/>
              </a:spcBef>
            </a:pPr>
            <a:r>
              <a:rPr sz="1800" b="1" spc="-10" dirty="0" err="1">
                <a:latin typeface="Times New Roman"/>
                <a:cs typeface="Times New Roman"/>
              </a:rPr>
              <a:t>целом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10" dirty="0" err="1">
                <a:latin typeface="Times New Roman"/>
                <a:cs typeface="Times New Roman"/>
              </a:rPr>
              <a:t>составил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lang="ru-RU" sz="1800" b="1" u="sng" dirty="0">
                <a:latin typeface="Times New Roman"/>
                <a:cs typeface="Times New Roman"/>
              </a:rPr>
              <a:t>99,1</a:t>
            </a:r>
            <a:r>
              <a:rPr sz="1800" b="1" dirty="0">
                <a:latin typeface="Times New Roman"/>
                <a:cs typeface="Times New Roman"/>
              </a:rPr>
              <a:t>%.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073" y="3568076"/>
            <a:ext cx="6806129" cy="2507353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indent="432000" algn="just">
              <a:lnSpc>
                <a:spcPct val="150000"/>
              </a:lnSpc>
              <a:spcBef>
                <a:spcPts val="100"/>
              </a:spcBef>
            </a:pPr>
            <a:r>
              <a:rPr sz="1800" b="1" dirty="0" err="1">
                <a:latin typeface="Times New Roman"/>
                <a:cs typeface="Times New Roman"/>
              </a:rPr>
              <a:t>За</a:t>
            </a:r>
            <a:r>
              <a:rPr lang="ru-RU" sz="1800" b="1" dirty="0">
                <a:latin typeface="Times New Roman"/>
                <a:cs typeface="Times New Roman"/>
              </a:rPr>
              <a:t> </a:t>
            </a:r>
            <a:r>
              <a:rPr sz="1800" b="1" spc="-15" dirty="0" err="1">
                <a:latin typeface="Times New Roman"/>
                <a:cs typeface="Times New Roman"/>
              </a:rPr>
              <a:t>счет</a:t>
            </a:r>
            <a:r>
              <a:rPr lang="ru-RU"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средств</a:t>
            </a:r>
            <a:r>
              <a:rPr lang="ru-RU"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резервного</a:t>
            </a:r>
            <a:r>
              <a:rPr lang="ru-RU"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фонда</a:t>
            </a:r>
            <a:r>
              <a:rPr lang="ru-RU" sz="1800" b="1" spc="-5" dirty="0">
                <a:latin typeface="Times New Roman"/>
                <a:cs typeface="Times New Roman"/>
              </a:rPr>
              <a:t> </a:t>
            </a:r>
            <a:r>
              <a:rPr sz="1800" b="1" dirty="0" err="1">
                <a:latin typeface="Times New Roman"/>
                <a:cs typeface="Times New Roman"/>
              </a:rPr>
              <a:t>администрации</a:t>
            </a:r>
            <a:r>
              <a:rPr lang="ru-RU" sz="1800" b="1" dirty="0">
                <a:latin typeface="Times New Roman"/>
                <a:cs typeface="Times New Roman"/>
              </a:rPr>
              <a:t> </a:t>
            </a:r>
            <a:r>
              <a:rPr sz="1800" b="1" spc="-20" dirty="0" err="1">
                <a:latin typeface="Times New Roman"/>
                <a:cs typeface="Times New Roman"/>
              </a:rPr>
              <a:t>города</a:t>
            </a:r>
            <a:r>
              <a:rPr lang="ru-RU" b="1" dirty="0">
                <a:latin typeface="Times New Roman"/>
                <a:cs typeface="Times New Roman"/>
              </a:rPr>
              <a:t> </a:t>
            </a:r>
          </a:p>
          <a:p>
            <a:pPr marL="12700" indent="432000" algn="just">
              <a:lnSpc>
                <a:spcPct val="150000"/>
              </a:lnSpc>
              <a:spcBef>
                <a:spcPts val="100"/>
              </a:spcBef>
            </a:pPr>
            <a:r>
              <a:rPr sz="1800" b="1" spc="-5" dirty="0" err="1">
                <a:latin typeface="Times New Roman"/>
                <a:cs typeface="Times New Roman"/>
              </a:rPr>
              <a:t>произведены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расходы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5" dirty="0" err="1">
                <a:latin typeface="Times New Roman"/>
                <a:cs typeface="Times New Roman"/>
              </a:rPr>
              <a:t>проведение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latin typeface="Times New Roman"/>
                <a:cs typeface="Times New Roman"/>
              </a:rPr>
              <a:t>экспертизы памятников </a:t>
            </a:r>
          </a:p>
          <a:p>
            <a:pPr marL="12700" indent="432000" algn="just">
              <a:lnSpc>
                <a:spcPct val="150000"/>
              </a:lnSpc>
              <a:spcBef>
                <a:spcPts val="100"/>
              </a:spcBef>
            </a:pPr>
            <a:r>
              <a:rPr lang="ru-RU" sz="1800" b="1" spc="-5" dirty="0">
                <a:latin typeface="Times New Roman"/>
                <a:cs typeface="Times New Roman"/>
              </a:rPr>
              <a:t>культурного наследия, на выплаты гражданам,   </a:t>
            </a:r>
          </a:p>
          <a:p>
            <a:pPr marL="12700" indent="432000" algn="just">
              <a:lnSpc>
                <a:spcPct val="150000"/>
              </a:lnSpc>
              <a:spcBef>
                <a:spcPts val="100"/>
              </a:spcBef>
            </a:pPr>
            <a:r>
              <a:rPr lang="ru-RU" sz="1800" b="1" spc="-5" dirty="0">
                <a:latin typeface="Times New Roman"/>
                <a:cs typeface="Times New Roman"/>
              </a:rPr>
              <a:t>пострадавшим от пожара</a:t>
            </a:r>
            <a:r>
              <a:rPr sz="1800" b="1" spc="5" dirty="0">
                <a:latin typeface="Times New Roman"/>
                <a:cs typeface="Times New Roman"/>
              </a:rPr>
              <a:t>.  </a:t>
            </a:r>
            <a:endParaRPr lang="ru-RU" sz="1800" b="1" spc="5" dirty="0">
              <a:latin typeface="Times New Roman"/>
              <a:cs typeface="Times New Roman"/>
            </a:endParaRPr>
          </a:p>
          <a:p>
            <a:pPr marL="12700" indent="432000" algn="just">
              <a:lnSpc>
                <a:spcPct val="150000"/>
              </a:lnSpc>
              <a:spcBef>
                <a:spcPts val="100"/>
              </a:spcBef>
            </a:pPr>
            <a:r>
              <a:rPr sz="1800" b="1" spc="-5" dirty="0" err="1">
                <a:latin typeface="Times New Roman"/>
                <a:cs typeface="Times New Roman"/>
              </a:rPr>
              <a:t>Процент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исполнения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20" dirty="0">
                <a:latin typeface="Times New Roman"/>
                <a:cs typeface="Times New Roman"/>
              </a:rPr>
              <a:t>годовому </a:t>
            </a:r>
            <a:r>
              <a:rPr sz="1800" b="1" spc="-5" dirty="0">
                <a:latin typeface="Times New Roman"/>
                <a:cs typeface="Times New Roman"/>
              </a:rPr>
              <a:t>плану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целом </a:t>
            </a:r>
            <a:r>
              <a:rPr sz="1800" b="1" spc="10" dirty="0" err="1">
                <a:latin typeface="Times New Roman"/>
                <a:cs typeface="Times New Roman"/>
              </a:rPr>
              <a:t>составил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lang="ru-RU" sz="1800" b="1" dirty="0">
                <a:latin typeface="Times New Roman"/>
                <a:cs typeface="Times New Roman"/>
              </a:rPr>
              <a:t> </a:t>
            </a:r>
          </a:p>
          <a:p>
            <a:pPr marL="12700" indent="432000" algn="just">
              <a:lnSpc>
                <a:spcPct val="150000"/>
              </a:lnSpc>
              <a:spcBef>
                <a:spcPts val="100"/>
              </a:spcBef>
            </a:pPr>
            <a:r>
              <a:rPr lang="ru-RU" sz="1800" b="1" u="sng" dirty="0">
                <a:latin typeface="Times New Roman"/>
                <a:cs typeface="Times New Roman"/>
              </a:rPr>
              <a:t>78,0</a:t>
            </a:r>
            <a:r>
              <a:rPr sz="1800" b="1" dirty="0">
                <a:latin typeface="Times New Roman"/>
                <a:cs typeface="Times New Roman"/>
              </a:rPr>
              <a:t>%.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427DFE3-8791-4465-B8EB-C2508141E7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39171" y="139234"/>
            <a:ext cx="2103120" cy="276999"/>
          </a:xfrm>
        </p:spPr>
        <p:txBody>
          <a:bodyPr/>
          <a:lstStyle/>
          <a:p>
            <a:r>
              <a:rPr lang="en-US" dirty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F54ECB9-768D-4912-9513-B15284D349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1905000"/>
            <a:ext cx="7772400" cy="1662113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FB04FD9-F1C0-48FC-BF5F-88BCADF4DB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58000" y="152400"/>
            <a:ext cx="2103120" cy="553998"/>
          </a:xfrm>
        </p:spPr>
        <p:txBody>
          <a:bodyPr/>
          <a:lstStyle/>
          <a:p>
            <a:r>
              <a:rPr lang="en-US" dirty="0"/>
              <a:t>13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47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98121" y="1922320"/>
            <a:ext cx="8956236" cy="3564976"/>
            <a:chOff x="223262" y="2021590"/>
            <a:chExt cx="8751959" cy="3150126"/>
          </a:xfrm>
        </p:grpSpPr>
        <p:sp>
          <p:nvSpPr>
            <p:cNvPr id="6" name="object 6"/>
            <p:cNvSpPr/>
            <p:nvPr/>
          </p:nvSpPr>
          <p:spPr>
            <a:xfrm>
              <a:off x="223262" y="2021590"/>
              <a:ext cx="8751959" cy="3020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769" y="2060829"/>
              <a:ext cx="8668512" cy="2942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769" y="2060829"/>
              <a:ext cx="8675370" cy="2942590"/>
            </a:xfrm>
            <a:custGeom>
              <a:avLst/>
              <a:gdLst/>
              <a:ahLst/>
              <a:cxnLst/>
              <a:rect l="l" t="t" r="r" b="b"/>
              <a:pathLst>
                <a:path w="8675370" h="2942590">
                  <a:moveTo>
                    <a:pt x="5097106" y="0"/>
                  </a:moveTo>
                  <a:lnTo>
                    <a:pt x="5097106" y="2942336"/>
                  </a:lnTo>
                </a:path>
                <a:path w="8675370" h="2942590">
                  <a:moveTo>
                    <a:pt x="0" y="735584"/>
                  </a:moveTo>
                  <a:lnTo>
                    <a:pt x="8675331" y="735584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769" y="2060829"/>
              <a:ext cx="8675370" cy="2942590"/>
            </a:xfrm>
            <a:custGeom>
              <a:avLst/>
              <a:gdLst/>
              <a:ahLst/>
              <a:cxnLst/>
              <a:rect l="l" t="t" r="r" b="b"/>
              <a:pathLst>
                <a:path w="8675370" h="2942590">
                  <a:moveTo>
                    <a:pt x="0" y="1471168"/>
                  </a:moveTo>
                  <a:lnTo>
                    <a:pt x="8675331" y="1471168"/>
                  </a:lnTo>
                </a:path>
                <a:path w="8675370" h="2942590">
                  <a:moveTo>
                    <a:pt x="0" y="2206752"/>
                  </a:moveTo>
                  <a:lnTo>
                    <a:pt x="8675331" y="2206752"/>
                  </a:lnTo>
                </a:path>
                <a:path w="8675370" h="2942590">
                  <a:moveTo>
                    <a:pt x="8668981" y="0"/>
                  </a:moveTo>
                  <a:lnTo>
                    <a:pt x="8668981" y="29423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7721" y="2056257"/>
              <a:ext cx="8676093" cy="7437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721" y="2792349"/>
              <a:ext cx="8676093" cy="7437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188" y="3517520"/>
              <a:ext cx="8676092" cy="7421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57721" y="4263008"/>
              <a:ext cx="8676093" cy="9087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19800" y="1929825"/>
            <a:ext cx="2581909" cy="395557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R="5080" algn="ctr">
              <a:spcBef>
                <a:spcPts val="200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lang="ru-RU"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.2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lang="ru-RU"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2800" dirty="0">
              <a:latin typeface="Times New Roman"/>
              <a:cs typeface="Times New Roman"/>
            </a:endParaRPr>
          </a:p>
          <a:p>
            <a:pPr marR="1905" algn="ctr">
              <a:lnSpc>
                <a:spcPct val="150000"/>
              </a:lnSpc>
              <a:spcBef>
                <a:spcPts val="2190"/>
              </a:spcBef>
            </a:pPr>
            <a:r>
              <a:rPr lang="ru-RU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3 854,2</a:t>
            </a:r>
            <a:endParaRPr sz="3200" dirty="0">
              <a:latin typeface="Times New Roman"/>
              <a:cs typeface="Times New Roman"/>
            </a:endParaRPr>
          </a:p>
          <a:p>
            <a:pPr marR="1905" algn="ctr">
              <a:spcBef>
                <a:spcPts val="1950"/>
              </a:spcBef>
            </a:pPr>
            <a:r>
              <a:rPr lang="ru-RU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3 805,6</a:t>
            </a:r>
            <a:endParaRPr sz="3200" dirty="0">
              <a:latin typeface="Times New Roman"/>
              <a:cs typeface="Times New Roman"/>
            </a:endParaRPr>
          </a:p>
          <a:p>
            <a:pPr marR="3175" algn="ctr">
              <a:spcBef>
                <a:spcPts val="1950"/>
              </a:spcBef>
            </a:pPr>
            <a:r>
              <a:rPr lang="ru-RU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48,6</a:t>
            </a:r>
          </a:p>
          <a:p>
            <a:pPr marR="3175" algn="ctr">
              <a:spcBef>
                <a:spcPts val="195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592" y="2618768"/>
            <a:ext cx="4211396" cy="2364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endParaRPr lang="ru-RU" sz="2800" spc="-4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45" dirty="0" err="1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lang="ru-RU"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lang="ru-RU"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30"/>
              </a:spcBef>
            </a:pPr>
            <a:r>
              <a:rPr sz="2800" spc="-40" dirty="0" err="1">
                <a:solidFill>
                  <a:srgbClr val="FFFFFF"/>
                </a:solidFill>
                <a:latin typeface="Times New Roman"/>
                <a:cs typeface="Times New Roman"/>
              </a:rPr>
              <a:t>Расходы</a:t>
            </a:r>
            <a:r>
              <a:rPr lang="ru-RU"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lang="ru-RU"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35"/>
              </a:spcBef>
            </a:pPr>
            <a:r>
              <a:rPr lang="ru-RU"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8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рофицит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(+)</a:t>
            </a:r>
            <a:r>
              <a:rPr lang="ru-RU"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lang="ru-RU"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" y="166092"/>
            <a:ext cx="8991600" cy="1070806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1270">
              <a:lnSpc>
                <a:spcPct val="100000"/>
              </a:lnSpc>
              <a:spcBef>
                <a:spcPts val="830"/>
              </a:spcBef>
            </a:pPr>
            <a:r>
              <a:rPr lang="ru-RU" sz="2800" spc="-10" dirty="0">
                <a:solidFill>
                  <a:srgbClr val="406E8D"/>
                </a:solidFill>
                <a:latin typeface="Times New Roman"/>
                <a:cs typeface="Times New Roman"/>
              </a:rPr>
              <a:t>        </a:t>
            </a:r>
            <a:r>
              <a:rPr lang="ru-RU" sz="2800" b="1" spc="-10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Итоги исполнения </a:t>
            </a:r>
            <a:r>
              <a:rPr sz="2800" b="1" spc="-25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бюджета</a:t>
            </a:r>
            <a:r>
              <a:rPr sz="2800"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2800" b="1" spc="-25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1270">
              <a:lnSpc>
                <a:spcPct val="100000"/>
              </a:lnSpc>
              <a:spcBef>
                <a:spcPts val="830"/>
              </a:spcBef>
            </a:pPr>
            <a:r>
              <a:rPr lang="ru-RU" sz="2800"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 </a:t>
            </a:r>
            <a:r>
              <a:rPr sz="2800" b="1" spc="-25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города</a:t>
            </a:r>
            <a:r>
              <a:rPr lang="ru-RU" sz="2800"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-курорта Кисловодска </a:t>
            </a:r>
            <a:endParaRPr sz="2800" b="1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BE494E3-C676-482B-BA33-7551A30EA9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781800" y="162357"/>
            <a:ext cx="2103120" cy="276999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272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2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45082" y="6453632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latin typeface="Times New Roman"/>
                <a:cs typeface="Times New Roman"/>
              </a:rPr>
              <a:t>2020 год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800" y="4913503"/>
            <a:ext cx="3505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1727" y="802640"/>
            <a:ext cx="3799840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547495" marR="5080" indent="-1535430">
              <a:lnSpc>
                <a:spcPts val="2080"/>
              </a:lnSpc>
              <a:spcBef>
                <a:spcPts val="235"/>
              </a:spcBef>
            </a:pPr>
            <a:r>
              <a:rPr sz="1800" b="1" spc="-10" dirty="0">
                <a:latin typeface="Times New Roman"/>
                <a:cs typeface="Times New Roman"/>
              </a:rPr>
              <a:t>Динамика </a:t>
            </a:r>
            <a:r>
              <a:rPr sz="1800" b="1" spc="-10" dirty="0" err="1">
                <a:latin typeface="Times New Roman"/>
                <a:cs typeface="Times New Roman"/>
              </a:rPr>
              <a:t>исполнения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30" dirty="0" err="1">
                <a:latin typeface="Times New Roman"/>
                <a:cs typeface="Times New Roman"/>
              </a:rPr>
              <a:t>доходов</a:t>
            </a:r>
            <a:r>
              <a:rPr sz="1800" b="1" spc="-30" dirty="0">
                <a:latin typeface="Times New Roman"/>
                <a:cs typeface="Times New Roman"/>
              </a:rPr>
              <a:t>, </a:t>
            </a:r>
            <a:r>
              <a:rPr lang="ru-RU" sz="1800" b="1" spc="-30" dirty="0">
                <a:latin typeface="Times New Roman"/>
                <a:cs typeface="Times New Roman"/>
              </a:rPr>
              <a:t>                   </a:t>
            </a:r>
            <a:r>
              <a:rPr sz="1800" b="1" spc="-5" dirty="0" err="1">
                <a:latin typeface="Times New Roman"/>
                <a:cs typeface="Times New Roman"/>
              </a:rPr>
              <a:t>млн</a:t>
            </a:r>
            <a:r>
              <a:rPr sz="1800" b="1" spc="-5" dirty="0">
                <a:latin typeface="Times New Roman"/>
                <a:cs typeface="Times New Roman"/>
              </a:rPr>
              <a:t>.  </a:t>
            </a:r>
            <a:r>
              <a:rPr sz="1800" b="1" spc="-20" dirty="0">
                <a:latin typeface="Times New Roman"/>
                <a:cs typeface="Times New Roman"/>
              </a:rPr>
              <a:t>рублей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01000" y="3886200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</a:p>
          <a:p>
            <a:r>
              <a:rPr lang="ru-RU" dirty="0"/>
              <a:t>         </a:t>
            </a:r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001000" y="29718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94793"/>
          </a:solidFill>
        </p:spPr>
        <p:txBody>
          <a:bodyPr wrap="square" lIns="0" tIns="0" rIns="0" bIns="0" rtlCol="0"/>
          <a:lstStyle/>
          <a:p>
            <a:r>
              <a:rPr lang="ru-RU" dirty="0"/>
              <a:t>     </a:t>
            </a:r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257799" y="6336284"/>
            <a:ext cx="9144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2019 год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3200" y="6336284"/>
            <a:ext cx="1143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2020 год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784" y="811529"/>
            <a:ext cx="317119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% </a:t>
            </a:r>
            <a:r>
              <a:rPr sz="1800" b="1" spc="-10" dirty="0">
                <a:latin typeface="Times New Roman"/>
                <a:cs typeface="Times New Roman"/>
              </a:rPr>
              <a:t>исполнения </a:t>
            </a:r>
            <a:r>
              <a:rPr sz="1800" b="1" spc="-25" dirty="0" err="1">
                <a:latin typeface="Times New Roman"/>
                <a:cs typeface="Times New Roman"/>
              </a:rPr>
              <a:t>доходной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части</a:t>
            </a:r>
            <a:r>
              <a:rPr lang="ru-RU" sz="1800" b="1" spc="-5" dirty="0">
                <a:latin typeface="Times New Roman"/>
                <a:cs typeface="Times New Roman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latin typeface="Times New Roman"/>
                <a:cs typeface="Times New Roman"/>
              </a:rPr>
              <a:t>                       84,05%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85800" y="95249"/>
            <a:ext cx="8153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45" dirty="0"/>
              <a:t>         </a:t>
            </a:r>
            <a:r>
              <a:rPr lang="ru-RU" b="1" spc="-4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д</a:t>
            </a:r>
            <a:r>
              <a:rPr b="1" spc="-45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оход</a:t>
            </a:r>
            <a:r>
              <a:rPr lang="ru-RU" b="1" spc="-4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ной части </a:t>
            </a:r>
            <a:r>
              <a:rPr b="1" spc="-4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25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endParaRPr b="1" spc="-30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58511" y="928116"/>
            <a:ext cx="1270" cy="1570990"/>
          </a:xfrm>
          <a:custGeom>
            <a:avLst/>
            <a:gdLst/>
            <a:ahLst/>
            <a:cxnLst/>
            <a:rect l="l" t="t" r="r" b="b"/>
            <a:pathLst>
              <a:path w="1270" h="1570989">
                <a:moveTo>
                  <a:pt x="762" y="0"/>
                </a:moveTo>
                <a:lnTo>
                  <a:pt x="0" y="1570863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858511" y="3928871"/>
            <a:ext cx="1905" cy="2715260"/>
          </a:xfrm>
          <a:custGeom>
            <a:avLst/>
            <a:gdLst/>
            <a:ahLst/>
            <a:cxnLst/>
            <a:rect l="l" t="t" r="r" b="b"/>
            <a:pathLst>
              <a:path w="1904" h="2715259">
                <a:moveTo>
                  <a:pt x="1650" y="0"/>
                </a:moveTo>
                <a:lnTo>
                  <a:pt x="0" y="2714637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284864128"/>
              </p:ext>
            </p:extLst>
          </p:nvPr>
        </p:nvGraphicFramePr>
        <p:xfrm>
          <a:off x="152400" y="1143000"/>
          <a:ext cx="4572000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153401" y="2801422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48600" y="4114800"/>
            <a:ext cx="1600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исполнение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118BAC-A38D-4AA2-AF18-7CEFFBCBE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754574" y="150702"/>
            <a:ext cx="2103120" cy="276999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78D2CE5F-C397-4862-BB77-8D1651686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019788"/>
              </p:ext>
            </p:extLst>
          </p:nvPr>
        </p:nvGraphicFramePr>
        <p:xfrm>
          <a:off x="6576990" y="2057399"/>
          <a:ext cx="3600000" cy="376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78D2CE5F-C397-4862-BB77-8D1651686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262436"/>
              </p:ext>
            </p:extLst>
          </p:nvPr>
        </p:nvGraphicFramePr>
        <p:xfrm>
          <a:off x="4953000" y="457200"/>
          <a:ext cx="5257800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5" name="char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1090" y="4572000"/>
            <a:ext cx="117731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-4572" y="228638"/>
            <a:ext cx="85344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pc="-45" dirty="0"/>
              <a:t>           </a:t>
            </a:r>
            <a:r>
              <a:rPr b="1" spc="-45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r>
              <a:rPr b="1" spc="-4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25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25" dirty="0" err="1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  <a:r>
              <a:rPr lang="ru-RU"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-курорта Кисловодска за 2020 год</a:t>
            </a:r>
            <a:endParaRPr b="1" spc="-30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8519" y="1828800"/>
            <a:ext cx="1652016" cy="326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47916" y="1237488"/>
            <a:ext cx="0" cy="5288915"/>
          </a:xfrm>
          <a:custGeom>
            <a:avLst/>
            <a:gdLst/>
            <a:ahLst/>
            <a:cxnLst/>
            <a:rect l="l" t="t" r="r" b="b"/>
            <a:pathLst>
              <a:path h="5288915">
                <a:moveTo>
                  <a:pt x="0" y="0"/>
                </a:moveTo>
                <a:lnTo>
                  <a:pt x="0" y="5288445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5128" y="3500628"/>
            <a:ext cx="1643380" cy="1905"/>
          </a:xfrm>
          <a:custGeom>
            <a:avLst/>
            <a:gdLst/>
            <a:ahLst/>
            <a:cxnLst/>
            <a:rect l="l" t="t" r="r" b="b"/>
            <a:pathLst>
              <a:path w="1643379" h="1904">
                <a:moveTo>
                  <a:pt x="0" y="0"/>
                </a:moveTo>
                <a:lnTo>
                  <a:pt x="1643126" y="165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4323" y="3500628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8519" y="2526792"/>
            <a:ext cx="1437131" cy="327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84517" y="1383030"/>
            <a:ext cx="1807083" cy="144081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Times New Roman"/>
                <a:cs typeface="Times New Roman"/>
              </a:rPr>
              <a:t>План:</a:t>
            </a:r>
            <a:endParaRPr sz="1800" dirty="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700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3 430,8 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руб.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latin typeface="Times New Roman"/>
                <a:cs typeface="Times New Roman"/>
              </a:rPr>
              <a:t>Факт:</a:t>
            </a:r>
            <a:endParaRPr sz="1800" dirty="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535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2 667,1 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руб.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69279" y="4455172"/>
            <a:ext cx="1724401" cy="376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215037" y="5241519"/>
            <a:ext cx="1434765" cy="3754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34173" y="3975735"/>
            <a:ext cx="1626362" cy="15976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30"/>
              </a:spcBef>
            </a:pPr>
            <a:r>
              <a:rPr sz="1800" spc="-5" dirty="0">
                <a:latin typeface="Times New Roman"/>
                <a:cs typeface="Times New Roman"/>
              </a:rPr>
              <a:t>План:</a:t>
            </a:r>
            <a:endParaRPr sz="1800" dirty="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  <a:spcBef>
                <a:spcPts val="935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1 154,7 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руб.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spc="-5" dirty="0" err="1">
                <a:latin typeface="Times New Roman"/>
                <a:cs typeface="Times New Roman"/>
              </a:rPr>
              <a:t>Факт</a:t>
            </a:r>
            <a:r>
              <a:rPr sz="1800" spc="-5" dirty="0"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 marL="132080">
              <a:lnSpc>
                <a:spcPct val="100000"/>
              </a:lnSpc>
              <a:spcBef>
                <a:spcPts val="655"/>
              </a:spcBef>
            </a:pPr>
            <a:r>
              <a:rPr lang="ru-RU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1 187,1 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 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4800" y="2133600"/>
            <a:ext cx="3581400" cy="3733800"/>
            <a:chOff x="307993" y="2246732"/>
            <a:chExt cx="3447252" cy="3733800"/>
          </a:xfrm>
        </p:grpSpPr>
        <p:sp>
          <p:nvSpPr>
            <p:cNvPr id="14" name="object 14"/>
            <p:cNvSpPr/>
            <p:nvPr/>
          </p:nvSpPr>
          <p:spPr>
            <a:xfrm>
              <a:off x="307993" y="2246732"/>
              <a:ext cx="3447252" cy="2971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105" y="4227932"/>
              <a:ext cx="2787139" cy="1752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14119" y="2611627"/>
            <a:ext cx="535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lang="ru-RU"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23845" y="5168265"/>
            <a:ext cx="5359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ru-RU"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41646" y="2376853"/>
            <a:ext cx="120982" cy="1209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94122" y="2272410"/>
            <a:ext cx="2716277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Bef>
                <a:spcPts val="100"/>
              </a:spcBef>
            </a:pPr>
            <a:r>
              <a:rPr lang="ru-RU" sz="1800" spc="-5" dirty="0">
                <a:latin typeface="Times New Roman"/>
                <a:cs typeface="Times New Roman"/>
              </a:rPr>
              <a:t>Безвозмездные поступления (целевые)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91000" y="4114800"/>
            <a:ext cx="120982" cy="122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10800000" flipV="1">
            <a:off x="4571998" y="3893467"/>
            <a:ext cx="1828801" cy="86369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235"/>
              </a:spcBef>
            </a:pPr>
            <a:r>
              <a:rPr lang="ru-RU" sz="1800" spc="-25" dirty="0">
                <a:latin typeface="Times New Roman"/>
                <a:cs typeface="Times New Roman"/>
              </a:rPr>
              <a:t>Собственные доходы</a:t>
            </a:r>
          </a:p>
          <a:p>
            <a:pPr marL="12700" marR="5080">
              <a:lnSpc>
                <a:spcPts val="2080"/>
              </a:lnSpc>
              <a:spcBef>
                <a:spcPts val="235"/>
              </a:spcBef>
            </a:pPr>
            <a:r>
              <a:rPr lang="ru-RU" sz="1800" spc="-25" dirty="0">
                <a:latin typeface="Times New Roman"/>
                <a:cs typeface="Times New Roman"/>
              </a:rPr>
              <a:t> </a:t>
            </a:r>
            <a:endParaRPr lang="ru-RU" spc="-25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6412" y="1149477"/>
            <a:ext cx="65777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latin typeface="Times New Roman"/>
                <a:cs typeface="Times New Roman"/>
              </a:rPr>
              <a:t>Доля собственных доходов и безвозмездных поступлений (целевых) в общем объеме доходов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DD1BA8D-4861-4087-AB3C-EA562ED20F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34013" y="165000"/>
            <a:ext cx="2103120" cy="276999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600" y="914400"/>
            <a:ext cx="2667000" cy="5257800"/>
            <a:chOff x="4936235" y="1791068"/>
            <a:chExt cx="2528316" cy="4356747"/>
          </a:xfrm>
        </p:grpSpPr>
        <p:sp>
          <p:nvSpPr>
            <p:cNvPr id="3" name="object 3"/>
            <p:cNvSpPr/>
            <p:nvPr/>
          </p:nvSpPr>
          <p:spPr>
            <a:xfrm>
              <a:off x="4936235" y="1791068"/>
              <a:ext cx="2528316" cy="43567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5622035" y="2226805"/>
              <a:ext cx="1600200" cy="9337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15000" y="1371600"/>
            <a:ext cx="1219200" cy="93102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520"/>
              </a:spcBef>
            </a:pPr>
            <a:r>
              <a:rPr sz="2400" spc="-10" dirty="0">
                <a:latin typeface="Times New Roman"/>
                <a:cs typeface="Times New Roman"/>
              </a:rPr>
              <a:t>Всего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ru-RU" sz="2800" spc="-5" dirty="0">
                <a:latin typeface="Times New Roman"/>
                <a:cs typeface="Times New Roman"/>
              </a:rPr>
              <a:t>824,3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3320796"/>
            <a:ext cx="1600200" cy="1022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2600" y="3429000"/>
            <a:ext cx="1317878" cy="84894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2200" spc="-10" dirty="0">
                <a:latin typeface="Times New Roman"/>
                <a:cs typeface="Times New Roman"/>
              </a:rPr>
              <a:t>Н</a:t>
            </a:r>
            <a:r>
              <a:rPr sz="2200" spc="10" dirty="0">
                <a:latin typeface="Times New Roman"/>
                <a:cs typeface="Times New Roman"/>
              </a:rPr>
              <a:t>а</a:t>
            </a:r>
            <a:r>
              <a:rPr sz="2200" spc="-10" dirty="0">
                <a:latin typeface="Times New Roman"/>
                <a:cs typeface="Times New Roman"/>
              </a:rPr>
              <a:t>ло</a:t>
            </a:r>
            <a:r>
              <a:rPr sz="2200" spc="-65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овые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lang="ru-RU" sz="2600" spc="-10" dirty="0">
                <a:latin typeface="Times New Roman"/>
                <a:cs typeface="Times New Roman"/>
              </a:rPr>
              <a:t>647,6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6088" y="5006340"/>
            <a:ext cx="1924812" cy="89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4000" y="4973094"/>
            <a:ext cx="1702180" cy="8616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200" spc="-10" dirty="0">
                <a:latin typeface="Times New Roman"/>
                <a:cs typeface="Times New Roman"/>
              </a:rPr>
              <a:t>Нен</a:t>
            </a:r>
            <a:r>
              <a:rPr sz="2200" spc="10" dirty="0">
                <a:latin typeface="Times New Roman"/>
                <a:cs typeface="Times New Roman"/>
              </a:rPr>
              <a:t>а</a:t>
            </a:r>
            <a:r>
              <a:rPr sz="2200" spc="-10" dirty="0">
                <a:latin typeface="Times New Roman"/>
                <a:cs typeface="Times New Roman"/>
              </a:rPr>
              <a:t>ло</a:t>
            </a:r>
            <a:r>
              <a:rPr sz="2200" spc="-65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овые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ru-RU" sz="2600" dirty="0">
                <a:latin typeface="Times New Roman"/>
                <a:cs typeface="Times New Roman"/>
              </a:rPr>
              <a:t>176,7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62811" y="1828800"/>
            <a:ext cx="2531745" cy="4313159"/>
            <a:chOff x="1162811" y="1291194"/>
            <a:chExt cx="2531745" cy="4850765"/>
          </a:xfrm>
        </p:grpSpPr>
        <p:sp>
          <p:nvSpPr>
            <p:cNvPr id="11" name="object 11"/>
            <p:cNvSpPr/>
            <p:nvPr/>
          </p:nvSpPr>
          <p:spPr>
            <a:xfrm>
              <a:off x="1162811" y="1291194"/>
              <a:ext cx="2531364" cy="48505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2203" y="1475231"/>
              <a:ext cx="1789175" cy="11856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57400" y="2057400"/>
            <a:ext cx="990600" cy="90858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85"/>
              </a:spcBef>
            </a:pPr>
            <a:r>
              <a:rPr sz="2400" spc="-10" dirty="0">
                <a:latin typeface="Times New Roman"/>
                <a:cs typeface="Times New Roman"/>
              </a:rPr>
              <a:t>Всего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ru-RU" sz="2600" dirty="0">
                <a:latin typeface="Times New Roman"/>
                <a:cs typeface="Times New Roman"/>
              </a:rPr>
              <a:t>708,5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32204" y="3471671"/>
            <a:ext cx="1620012" cy="1028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1936" y="3495491"/>
            <a:ext cx="1321435" cy="8604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200" spc="-10" dirty="0">
                <a:latin typeface="Times New Roman"/>
                <a:cs typeface="Times New Roman"/>
              </a:rPr>
              <a:t>Н</a:t>
            </a:r>
            <a:r>
              <a:rPr sz="2200" spc="10" dirty="0">
                <a:latin typeface="Times New Roman"/>
                <a:cs typeface="Times New Roman"/>
              </a:rPr>
              <a:t>а</a:t>
            </a:r>
            <a:r>
              <a:rPr sz="2200" spc="-10" dirty="0">
                <a:latin typeface="Times New Roman"/>
                <a:cs typeface="Times New Roman"/>
              </a:rPr>
              <a:t>ло</a:t>
            </a:r>
            <a:r>
              <a:rPr sz="2200" spc="-70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овые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ru-RU" sz="2600" spc="5" dirty="0">
                <a:latin typeface="Times New Roman"/>
                <a:cs typeface="Times New Roman"/>
              </a:rPr>
              <a:t>611,0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4000" y="5105400"/>
            <a:ext cx="1932430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76400" y="5029199"/>
            <a:ext cx="1610741" cy="86305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200" spc="-10" dirty="0">
                <a:latin typeface="Times New Roman"/>
                <a:cs typeface="Times New Roman"/>
              </a:rPr>
              <a:t>Нен</a:t>
            </a:r>
            <a:r>
              <a:rPr sz="2200" spc="10" dirty="0">
                <a:latin typeface="Times New Roman"/>
                <a:cs typeface="Times New Roman"/>
              </a:rPr>
              <a:t>а</a:t>
            </a:r>
            <a:r>
              <a:rPr sz="2200" spc="-10" dirty="0">
                <a:latin typeface="Times New Roman"/>
                <a:cs typeface="Times New Roman"/>
              </a:rPr>
              <a:t>ло</a:t>
            </a:r>
            <a:r>
              <a:rPr sz="2200" spc="-65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овые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lang="ru-RU" sz="2600" dirty="0">
                <a:latin typeface="Times New Roman"/>
                <a:cs typeface="Times New Roman"/>
              </a:rPr>
              <a:t>97,5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6200" y="2593339"/>
            <a:ext cx="1295399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spc="-5" dirty="0">
                <a:latin typeface="Times New Roman"/>
                <a:cs typeface="Times New Roman"/>
              </a:rPr>
              <a:t>+</a:t>
            </a:r>
            <a:r>
              <a:rPr lang="ru-RU" sz="2600" spc="-95" dirty="0">
                <a:latin typeface="Times New Roman"/>
                <a:cs typeface="Times New Roman"/>
              </a:rPr>
              <a:t>115,8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6821" y="3950970"/>
            <a:ext cx="114477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600" dirty="0">
                <a:latin typeface="Times New Roman"/>
                <a:cs typeface="Times New Roman"/>
              </a:rPr>
              <a:t>+36,6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33800" y="5379516"/>
            <a:ext cx="1154683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spc="-5" dirty="0">
                <a:latin typeface="Times New Roman"/>
                <a:cs typeface="Times New Roman"/>
              </a:rPr>
              <a:t>+79,2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59352" y="1818529"/>
            <a:ext cx="1996588" cy="4271887"/>
            <a:chOff x="2363951" y="1539141"/>
            <a:chExt cx="1996588" cy="4871095"/>
          </a:xfrm>
        </p:grpSpPr>
        <p:sp>
          <p:nvSpPr>
            <p:cNvPr id="22" name="object 22"/>
            <p:cNvSpPr/>
            <p:nvPr/>
          </p:nvSpPr>
          <p:spPr>
            <a:xfrm rot="19732979">
              <a:off x="2423859" y="4558860"/>
              <a:ext cx="1751312" cy="18513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 rot="19675037">
              <a:off x="2363951" y="2962050"/>
              <a:ext cx="1996588" cy="164763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3599" y="1539141"/>
              <a:ext cx="1905000" cy="11710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16626" y="6167424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Times New Roman"/>
                <a:cs typeface="Times New Roman"/>
              </a:rPr>
              <a:t>2020 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20328" y="187042"/>
            <a:ext cx="198120" cy="4321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1400" dirty="0">
              <a:solidFill>
                <a:srgbClr val="424455"/>
              </a:solidFill>
              <a:latin typeface="Aroania"/>
              <a:cs typeface="Aroan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Aroania"/>
              <a:cs typeface="Aroan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84048" y="172772"/>
            <a:ext cx="8534400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pc="-45" dirty="0"/>
              <a:t>            </a:t>
            </a:r>
            <a:r>
              <a:rPr lang="ru-RU" b="1" spc="-4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поступления налоговых и неналоговых доходов за 2019-2020 годы                                             </a:t>
            </a:r>
            <a:r>
              <a:rPr lang="ru-RU" sz="2000" b="1" spc="-4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  <a:endParaRPr sz="2000" b="1" spc="-30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30120" y="6158585"/>
            <a:ext cx="1397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Times New Roman"/>
                <a:cs typeface="Times New Roman"/>
              </a:rPr>
              <a:t>2019 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xmlns="" id="{1B13F446-B5D3-4ADC-AA40-3CECBC0789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15328" y="172459"/>
            <a:ext cx="2103120" cy="276999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686800" cy="861774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доходов, полученных </a:t>
            </a:r>
            <a:br>
              <a:rPr lang="ru-RU" altLang="ru-RU" sz="2800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году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248150" y="90488"/>
            <a:ext cx="647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7200" algn="just" eaLnBrk="0" hangingPunct="0"/>
            <a:endParaRPr lang="ru-RU" alt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34AE7E-8204-429F-918D-6277C539E6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786703" y="146359"/>
            <a:ext cx="2103120" cy="276999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446088" y="1463675"/>
          <a:ext cx="8396287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59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686800" cy="861774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b="1" spc="-4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altLang="ru-RU" sz="2800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налоговых доходов, полученных </a:t>
            </a:r>
            <a:br>
              <a:rPr lang="ru-RU" altLang="ru-RU" sz="2800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году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248150" y="90488"/>
            <a:ext cx="647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7200" algn="just" eaLnBrk="0" hangingPunct="0"/>
            <a:endParaRPr lang="ru-RU" alt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34AE7E-8204-429F-918D-6277C539E6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786703" y="146359"/>
            <a:ext cx="2103120" cy="276999"/>
          </a:xfrm>
        </p:spPr>
        <p:txBody>
          <a:bodyPr/>
          <a:lstStyle/>
          <a:p>
            <a:r>
              <a:rPr lang="en-US" dirty="0"/>
              <a:t>6</a:t>
            </a:r>
            <a:endParaRPr lang="ru-RU" dirty="0"/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xmlns="" id="{589697BF-803C-4BD7-A2E5-B93716586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923801"/>
              </p:ext>
            </p:extLst>
          </p:nvPr>
        </p:nvGraphicFramePr>
        <p:xfrm>
          <a:off x="514350" y="15240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819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248150" y="90488"/>
            <a:ext cx="647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7200" algn="just" eaLnBrk="0" hangingPunct="0"/>
            <a:endParaRPr lang="ru-RU" alt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34AE7E-8204-429F-918D-6277C539E6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786703" y="146359"/>
            <a:ext cx="2103120" cy="276999"/>
          </a:xfrm>
        </p:spPr>
        <p:txBody>
          <a:bodyPr/>
          <a:lstStyle/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AEABD35-3744-410E-AEE6-324027D18F5D}"/>
              </a:ext>
            </a:extLst>
          </p:cNvPr>
          <p:cNvSpPr txBox="1">
            <a:spLocks/>
          </p:cNvSpPr>
          <p:nvPr/>
        </p:nvSpPr>
        <p:spPr>
          <a:xfrm>
            <a:off x="609600" y="264883"/>
            <a:ext cx="836295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ru-RU" altLang="ru-RU" b="1" kern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поступлений, полученных в 2020 году</a:t>
            </a:r>
            <a:endParaRPr lang="ru-RU" altLang="ru-RU" b="1" kern="0" dirty="0">
              <a:solidFill>
                <a:srgbClr val="406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7">
            <a:extLst>
              <a:ext uri="{FF2B5EF4-FFF2-40B4-BE49-F238E27FC236}">
                <a16:creationId xmlns:a16="http://schemas.microsoft.com/office/drawing/2014/main" xmlns="" id="{A7E5E91F-A171-4159-BD84-9E24E253C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557933"/>
              </p:ext>
            </p:extLst>
          </p:nvPr>
        </p:nvGraphicFramePr>
        <p:xfrm>
          <a:off x="630315" y="1447800"/>
          <a:ext cx="7880349" cy="488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79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8305800" cy="452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40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b="1" spc="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25" dirty="0">
                <a:solidFill>
                  <a:srgbClr val="406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</a:p>
        </p:txBody>
      </p:sp>
      <p:sp>
        <p:nvSpPr>
          <p:cNvPr id="4" name="object 4"/>
          <p:cNvSpPr/>
          <p:nvPr/>
        </p:nvSpPr>
        <p:spPr>
          <a:xfrm>
            <a:off x="163453" y="1664582"/>
            <a:ext cx="8881852" cy="3874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287" y="1714500"/>
            <a:ext cx="8784336" cy="3770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6915"/>
              </p:ext>
            </p:extLst>
          </p:nvPr>
        </p:nvGraphicFramePr>
        <p:xfrm>
          <a:off x="189861" y="1373124"/>
          <a:ext cx="8808761" cy="411175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55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3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7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0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8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34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C4C7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spc="-5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Факт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pc="-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2019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(млн.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рублей)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C4C7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800" b="1" spc="-5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5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Факт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800" b="1" spc="-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2020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(млн.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рублей)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C4C7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198755" marR="19050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лнение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плану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год,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%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C4C7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5250" algn="ctr">
                        <a:lnSpc>
                          <a:spcPct val="100000"/>
                        </a:lnSpc>
                        <a:spcBef>
                          <a:spcPts val="805"/>
                        </a:spcBef>
                        <a:tabLst>
                          <a:tab pos="1259840" algn="l"/>
                        </a:tabLst>
                      </a:pPr>
                      <a:r>
                        <a:rPr sz="1800" b="1" spc="-1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Динамика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исполнения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5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spc="-5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5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,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%</a:t>
                      </a:r>
                      <a:endParaRPr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C4C7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606">
                <a:tc>
                  <a:txBody>
                    <a:bodyPr/>
                    <a:lstStyle/>
                    <a:p>
                      <a:pPr marL="147320" marR="441959" indent="-565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2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Расходы </a:t>
                      </a:r>
                      <a:r>
                        <a:rPr sz="1800" b="1" spc="-15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800" b="1" spc="-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800" b="1" spc="-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800" b="1" spc="-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числе: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3 362,0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3 805,6</a:t>
                      </a:r>
                    </a:p>
                  </a:txBody>
                  <a:tcPr marL="0" marR="0" marT="2190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tc>
                  <a:txBody>
                    <a:bodyPr/>
                    <a:lstStyle/>
                    <a:p>
                      <a:pPr marR="582295" algn="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78,8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113,2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467">
                <a:tc>
                  <a:txBody>
                    <a:bodyPr/>
                    <a:lstStyle/>
                    <a:p>
                      <a:pPr marL="90805" marR="2882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b="1" spc="-8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государственным  </a:t>
                      </a:r>
                      <a:r>
                        <a:rPr sz="1800" b="1" spc="-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полномочиям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E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1 043,1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E7EA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1 369,6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E7EA3"/>
                    </a:solidFill>
                  </a:tcPr>
                </a:tc>
                <a:tc>
                  <a:txBody>
                    <a:bodyPr/>
                    <a:lstStyle/>
                    <a:p>
                      <a:pPr marR="581660" algn="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99,4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39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E7EA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131,3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39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E7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60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b="1" spc="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вопросам</a:t>
                      </a:r>
                      <a:r>
                        <a:rPr sz="1800" b="1" spc="-4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местного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значения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2 318,9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2 436,0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tc>
                  <a:txBody>
                    <a:bodyPr/>
                    <a:lstStyle/>
                    <a:p>
                      <a:pPr marR="582295" algn="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70,6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105,1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68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1192440-DFD6-4D2E-B36D-97008CE822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68129" y="177820"/>
            <a:ext cx="2103120" cy="276999"/>
          </a:xfrm>
        </p:spPr>
        <p:txBody>
          <a:bodyPr/>
          <a:lstStyle/>
          <a:p>
            <a:r>
              <a:rPr lang="en-US" dirty="0"/>
              <a:t>8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олки">
  <a:themeElements>
    <a:clrScheme name="Другая 2">
      <a:dk1>
        <a:sysClr val="windowText" lastClr="000000"/>
      </a:dk1>
      <a:lt1>
        <a:sysClr val="window" lastClr="FFFFFF"/>
      </a:lt1>
      <a:dk2>
        <a:srgbClr val="467288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665</Words>
  <Application>Microsoft Office PowerPoint</Application>
  <PresentationFormat>Экран (4:3)</PresentationFormat>
  <Paragraphs>204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Уголки</vt:lpstr>
      <vt:lpstr>Отчет об исполнении бюджета города-курорта Кисловодска за 2020 год </vt:lpstr>
      <vt:lpstr>Презентация PowerPoint</vt:lpstr>
      <vt:lpstr>         Исполнение доходной части  бюджета</vt:lpstr>
      <vt:lpstr>           Доходы бюджета города-курорта Кисловодска за 2020 год</vt:lpstr>
      <vt:lpstr>            Динамика поступления налоговых и неналоговых доходов за 2019-2020 годы                                             млн. руб.</vt:lpstr>
      <vt:lpstr>Структура налоговых доходов, полученных  в 2020 году</vt:lpstr>
      <vt:lpstr>Структура неналоговых доходов, полученных  в 2020 году</vt:lpstr>
      <vt:lpstr>Презентация PowerPoint</vt:lpstr>
      <vt:lpstr>Расходы бюджета города</vt:lpstr>
      <vt:lpstr>Расходы бюджета города</vt:lpstr>
      <vt:lpstr>Доля расходов бюджета города по отраслям </vt:lpstr>
      <vt:lpstr>     Расходы бюджета города в части муниципальных программ за 2020 год</vt:lpstr>
      <vt:lpstr>     Иные расходы бюджета города за 2020 год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Викторович Кулешов</dc:creator>
  <cp:lastModifiedBy>Velikanova I.N.</cp:lastModifiedBy>
  <cp:revision>131</cp:revision>
  <cp:lastPrinted>2021-05-14T11:21:36Z</cp:lastPrinted>
  <dcterms:created xsi:type="dcterms:W3CDTF">2020-11-13T12:42:38Z</dcterms:created>
  <dcterms:modified xsi:type="dcterms:W3CDTF">2021-05-14T11:25:13Z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2020-11-13T00:00:00Z</vt:filetime>
  </property>
</Properties>
</file>