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9"/>
  </p:notesMasterIdLst>
  <p:handoutMasterIdLst>
    <p:handoutMasterId r:id="rId20"/>
  </p:handoutMasterIdLst>
  <p:sldIdLst>
    <p:sldId id="347" r:id="rId2"/>
    <p:sldId id="385" r:id="rId3"/>
    <p:sldId id="390" r:id="rId4"/>
    <p:sldId id="391" r:id="rId5"/>
    <p:sldId id="367" r:id="rId6"/>
    <p:sldId id="382" r:id="rId7"/>
    <p:sldId id="383" r:id="rId8"/>
    <p:sldId id="392" r:id="rId9"/>
    <p:sldId id="360" r:id="rId10"/>
    <p:sldId id="368" r:id="rId11"/>
    <p:sldId id="361" r:id="rId12"/>
    <p:sldId id="369" r:id="rId13"/>
    <p:sldId id="386" r:id="rId14"/>
    <p:sldId id="376" r:id="rId15"/>
    <p:sldId id="393" r:id="rId16"/>
    <p:sldId id="396" r:id="rId17"/>
    <p:sldId id="374" r:id="rId1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B846"/>
    <a:srgbClr val="000099"/>
    <a:srgbClr val="FF00FF"/>
    <a:srgbClr val="F7FD03"/>
    <a:srgbClr val="003300"/>
    <a:srgbClr val="00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1575" autoAdjust="0"/>
  </p:normalViewPr>
  <p:slideViewPr>
    <p:cSldViewPr snapToGrid="0">
      <p:cViewPr>
        <p:scale>
          <a:sx n="69" d="100"/>
          <a:sy n="69" d="100"/>
        </p:scale>
        <p:origin x="-13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15.xlsx"/><Relationship Id="rId1" Type="http://schemas.openxmlformats.org/officeDocument/2006/relationships/image" Target="../media/image19.png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6.xlsx"/><Relationship Id="rId1" Type="http://schemas.openxmlformats.org/officeDocument/2006/relationships/image" Target="../media/image20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9.xlsx"/><Relationship Id="rId1" Type="http://schemas.openxmlformats.org/officeDocument/2006/relationships/image" Target="../media/image1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38898405957842E-2"/>
          <c:y val="4.721018937788584E-2"/>
          <c:w val="0.98316111748947566"/>
          <c:h val="0.905579367233066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1 998,97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3 840,66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3 362,01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1935.76</c:v>
                </c:pt>
                <c:pt idx="1">
                  <c:v>2662.38</c:v>
                </c:pt>
                <c:pt idx="2">
                  <c:v>2309.0500000000002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024128"/>
        <c:axId val="101025664"/>
      </c:barChart>
      <c:catAx>
        <c:axId val="101024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1025664"/>
        <c:crosses val="autoZero"/>
        <c:auto val="1"/>
        <c:lblAlgn val="ctr"/>
        <c:lblOffset val="100"/>
        <c:noMultiLvlLbl val="0"/>
      </c:catAx>
      <c:valAx>
        <c:axId val="1010256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0102412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2.4242420035587933E-2"/>
          <c:w val="0.75061931321084896"/>
          <c:h val="0.45568044846221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-1.0635726371766982E-2"/>
                  <c:y val="-3.779777417642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02610587382161E-2"/>
                  <c:y val="-2.521104156275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03263234227631E-2"/>
                  <c:y val="-4.033766650040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198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100.9</c:v>
                </c:pt>
                <c:pt idx="1">
                  <c:v>92.1</c:v>
                </c:pt>
                <c:pt idx="2">
                  <c:v>32.1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2.3611111111111069E-2"/>
                  <c:y val="-3.746555823681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097897026831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1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63.6</c:v>
                </c:pt>
                <c:pt idx="1">
                  <c:v>67.599999999999994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520256"/>
        <c:axId val="183554816"/>
        <c:axId val="0"/>
      </c:bar3DChart>
      <c:catAx>
        <c:axId val="18352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183554816"/>
        <c:crosses val="autoZero"/>
        <c:auto val="1"/>
        <c:lblAlgn val="ctr"/>
        <c:lblOffset val="100"/>
        <c:noMultiLvlLbl val="0"/>
      </c:catAx>
      <c:valAx>
        <c:axId val="183554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352025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3.4029746281714783E-2"/>
          <c:y val="0.57457797170783964"/>
          <c:w val="0.6890023964395755"/>
          <c:h val="0.12643941206640563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F7FD03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spPr>
              <a:solidFill>
                <a:srgbClr val="7030A0"/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Pt>
            <c:idx val="10"/>
            <c:bubble3D val="0"/>
          </c:dPt>
          <c:dPt>
            <c:idx val="11"/>
            <c:bubble3D val="0"/>
            <c:spPr>
              <a:solidFill>
                <a:srgbClr val="00CC00"/>
              </a:solidFill>
            </c:spPr>
          </c:dPt>
          <c:dPt>
            <c:idx val="12"/>
            <c:bubble3D val="0"/>
          </c:dPt>
          <c:dLbls>
            <c:dLbl>
              <c:idx val="0"/>
              <c:layout>
                <c:manualLayout>
                  <c:x val="-0.12770464687537691"/>
                  <c:y val="1.9442728256630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80029520379974E-2"/>
                  <c:y val="-0.22798960647448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363542905058094E-2"/>
                  <c:y val="-4.61237670833716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755980174250645E-2"/>
                  <c:y val="-6.61569807947629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7928576761602831E-2"/>
                  <c:y val="-2.360294278741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487236881823893E-2"/>
                  <c:y val="-3.46600924085767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046453626375074E-2"/>
                  <c:y val="-8.00070438479535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867083627675644E-2"/>
                  <c:y val="-1.74299247652474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5161816479723403E-2"/>
                  <c:y val="1.50019060639122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512951162825228E-2"/>
                  <c:y val="-5.91203575591390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«Развитие образования»</c:v>
                </c:pt>
                <c:pt idx="1">
                  <c:v>«Развитие жилищно-коммунального хозяйства»</c:v>
                </c:pt>
                <c:pt idx="2">
                  <c:v>«Обеспечение общественной безопасности и защита населения и территорий от чрезвычайных ситуаций»</c:v>
                </c:pt>
                <c:pt idx="3">
                  <c:v>«Развитие культуры»</c:v>
                </c:pt>
                <c:pt idx="4">
                  <c:v>«Развитие физической культуры и спорта»</c:v>
                </c:pt>
                <c:pt idx="5">
                  <c:v>«Развитие транспортной системы и обеспечение безопасности дорожного движения»</c:v>
                </c:pt>
                <c:pt idx="6">
                  <c:v>«Развитие туристско-рекреационного комплекса»</c:v>
                </c:pt>
                <c:pt idx="7">
                  <c:v>"Экономическое развитие"</c:v>
                </c:pt>
                <c:pt idx="8">
                  <c:v>«Социальная поддержка граждан»</c:v>
                </c:pt>
                <c:pt idx="9">
                  <c:v>"Формирование комфортной городской среды на территории города-курорта Кисловодска" 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42</c:v>
                </c:pt>
                <c:pt idx="1">
                  <c:v>20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 formatCode="#,##0.0">
                  <c:v>0.13</c:v>
                </c:pt>
                <c:pt idx="7" formatCode="#,##0.0">
                  <c:v>0.2</c:v>
                </c:pt>
                <c:pt idx="8">
                  <c:v>20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59431654827159552"/>
          <c:y val="4.3219873791162247E-3"/>
          <c:w val="0.40568342617656483"/>
          <c:h val="0.99567801262088373"/>
        </c:manualLayout>
      </c:layout>
      <c:overlay val="0"/>
      <c:spPr>
        <a:ln>
          <a:solidFill>
            <a:srgbClr val="00B05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19E-2"/>
          <c:w val="0.9541666666666665"/>
          <c:h val="0.9312500000000000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088915592185326E-3"/>
          <c:y val="0"/>
          <c:w val="0.65939581552007187"/>
          <c:h val="0.885881737310308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863.2</c:v>
                </c:pt>
                <c:pt idx="1">
                  <c:v>1273.8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667.8</c:v>
                </c:pt>
                <c:pt idx="1">
                  <c:v>688.5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00B846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66.8</c:v>
                </c:pt>
                <c:pt idx="1">
                  <c:v>86.6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4017718294596551E-2"/>
                  <c:y val="-7.878034156471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75620808793002E-2"/>
                  <c:y val="-3.817916860241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 formatCode="General">
                  <c:v>9.3000000000000007</c:v>
                </c:pt>
                <c:pt idx="1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35360"/>
        <c:axId val="178761728"/>
        <c:axId val="0"/>
      </c:bar3DChart>
      <c:catAx>
        <c:axId val="1787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78761728"/>
        <c:crosses val="autoZero"/>
        <c:auto val="1"/>
        <c:lblAlgn val="ctr"/>
        <c:lblOffset val="100"/>
        <c:noMultiLvlLbl val="0"/>
      </c:catAx>
      <c:valAx>
        <c:axId val="178761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735360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54145765677595381"/>
          <c:y val="0.23773756103067759"/>
          <c:w val="0.25421826293161076"/>
          <c:h val="0.6577434877091976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4990734775098E-2"/>
          <c:w val="0.9541666666666665"/>
          <c:h val="0.9312500000000000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138.72999999999999</c:v>
                </c:pt>
                <c:pt idx="1">
                  <c:v>181.73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0862847102696229E-2"/>
                  <c:y val="1.10741990520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4.5599999999999996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6606109301149824E-2"/>
                  <c:y val="-4.4296796208054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661210146708899E-2"/>
                  <c:y val="-4.4296796208054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40.299999999999997</c:v>
                </c:pt>
                <c:pt idx="1">
                  <c:v>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Др. вопросы в области ЖКХ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3.6330605073354449E-3"/>
                  <c:y val="2.2148398104027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30.15</c:v>
                </c:pt>
                <c:pt idx="1">
                  <c:v>33.6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5.3325547516293948E-3"/>
                  <c:y val="4.1999402954985129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122568833009432E-3"/>
                  <c:y val="5.0758130861411899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256.47000000000003</c:v>
                </c:pt>
                <c:pt idx="1">
                  <c:v>583.20000000000005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Др. вопросы в области нац.экономики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2.5453539049217922E-3"/>
                  <c:y val="-1.8962769978715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74193057849229E-3"/>
                  <c:y val="-1.2632542054842849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7.22</c:v>
                </c:pt>
                <c:pt idx="1">
                  <c:v>1.3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Лесное хозяйство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5175287330103435E-2"/>
                  <c:y val="-2.7472289745170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71996910003868E-2"/>
                  <c:y val="-3.348104382077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1.66</c:v>
                </c:pt>
                <c:pt idx="1">
                  <c:v>1.66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899968"/>
        <c:axId val="183636736"/>
        <c:axId val="0"/>
      </c:bar3DChart>
      <c:catAx>
        <c:axId val="1788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3636736"/>
        <c:crosses val="autoZero"/>
        <c:auto val="1"/>
        <c:lblAlgn val="ctr"/>
        <c:lblOffset val="100"/>
        <c:noMultiLvlLbl val="0"/>
      </c:catAx>
      <c:valAx>
        <c:axId val="1836367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88999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66545310367305277"/>
          <c:y val="3.9357529034021163E-2"/>
          <c:w val="0.18865596404547866"/>
          <c:h val="0.9540417251404722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1604938271605055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2.806032660894488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8148148148147E-2"/>
                  <c:y val="-2.806032660894488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83E-2"/>
                  <c:y val="-8.418097982683470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18518518518576E-2"/>
                  <c:y val="-8.418097982683470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31.6</c:v>
                </c:pt>
                <c:pt idx="1">
                  <c:v>36.6</c:v>
                </c:pt>
                <c:pt idx="2">
                  <c:v>49.3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50800" dir="5400000" algn="ctr" rotWithShape="0">
                <a:srgbClr val="00B05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3148148148148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526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66.400000000000006</c:v>
                </c:pt>
                <c:pt idx="1">
                  <c:v>66.400000000000006</c:v>
                </c:pt>
                <c:pt idx="2">
                  <c:v>75.2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4691358024691412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612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981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5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15</c:v>
                </c:pt>
                <c:pt idx="1">
                  <c:v>10.14</c:v>
                </c:pt>
                <c:pt idx="2">
                  <c:v>20.8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0264331345550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69456830869704E-2"/>
                  <c:y val="2.2222222222222222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41.7</c:v>
                </c:pt>
                <c:pt idx="1">
                  <c:v>39.76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184768768"/>
        <c:axId val="184782848"/>
        <c:axId val="0"/>
      </c:bar3DChart>
      <c:catAx>
        <c:axId val="18476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84782848"/>
        <c:crosses val="autoZero"/>
        <c:auto val="1"/>
        <c:lblAlgn val="ctr"/>
        <c:lblOffset val="100"/>
        <c:noMultiLvlLbl val="0"/>
      </c:catAx>
      <c:valAx>
        <c:axId val="184782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4768768"/>
        <c:crosses val="autoZero"/>
        <c:crossBetween val="between"/>
      </c:valAx>
      <c:spPr>
        <a:noFill/>
        <a:ln w="24622">
          <a:noFill/>
        </a:ln>
      </c:spPr>
    </c:plotArea>
    <c:legend>
      <c:legendPos val="r"/>
      <c:layout>
        <c:manualLayout>
          <c:xMode val="edge"/>
          <c:yMode val="edge"/>
          <c:x val="0.68574906354929144"/>
          <c:y val="2.7428171478565178E-2"/>
          <c:w val="0.30064549034536414"/>
          <c:h val="0.66064741907261593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0"/>
    <c:dispBlanksAs val="zero"/>
    <c:showDLblsOverMax val="0"/>
  </c:chart>
  <c:txPr>
    <a:bodyPr/>
    <a:lstStyle/>
    <a:p>
      <a:pPr>
        <a:defRPr sz="1745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0982155956767745"/>
          <c:w val="1"/>
          <c:h val="0.49430257820643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н/н</c:v>
                </c:pt>
              </c:strCache>
            </c:strRef>
          </c:tx>
          <c:spPr>
            <a:solidFill>
              <a:srgbClr val="2DC8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818,90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фактически исполнено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818.9</c:v>
                </c:pt>
                <c:pt idx="1">
                  <c:v>787.66</c:v>
                </c:pt>
                <c:pt idx="2">
                  <c:v>648.24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1 180,07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фактически исполнено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1180.07</c:v>
                </c:pt>
                <c:pt idx="1">
                  <c:v>1821.75</c:v>
                </c:pt>
                <c:pt idx="2">
                  <c:v>1750.59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фактически исполнено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84288"/>
        <c:axId val="105485824"/>
      </c:barChart>
      <c:catAx>
        <c:axId val="1054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/>
            </a:pPr>
            <a:endParaRPr lang="ru-RU"/>
          </a:p>
        </c:txPr>
        <c:crossAx val="105485824"/>
        <c:crosses val="autoZero"/>
        <c:auto val="1"/>
        <c:lblAlgn val="ctr"/>
        <c:lblOffset val="100"/>
        <c:noMultiLvlLbl val="0"/>
      </c:catAx>
      <c:valAx>
        <c:axId val="10548582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05484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75551630071718E-2"/>
          <c:y val="1.9006171410952871E-2"/>
          <c:w val="0.90997436084378369"/>
          <c:h val="0.823578981975765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</c:v>
                </c:pt>
              </c:strCache>
            </c:strRef>
          </c:tx>
          <c:spPr>
            <a:ln w="88893">
              <a:solidFill>
                <a:srgbClr val="66FF66"/>
              </a:solidFill>
              <a:beve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dPt>
            <c:idx val="0"/>
            <c:bubble3D val="0"/>
            <c:spPr>
              <a:ln w="88893">
                <a:solidFill>
                  <a:srgbClr val="66FF66"/>
                </a:solidFill>
                <a:beve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softEdge rad="63500"/>
              </a:effectLst>
            </c:spPr>
          </c:dPt>
          <c:dLbls>
            <c:dLbl>
              <c:idx val="0"/>
              <c:layout>
                <c:manualLayout>
                  <c:x val="-0.10565677634666527"/>
                  <c:y val="-2.0539798028864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007358351729211"/>
                  <c:y val="-3.694084029867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95636555312E-2"/>
                  <c:y val="4.6084425454493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696835908756442E-2"/>
                  <c:y val="-3.694084029867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</c:strCache>
            </c:strRef>
          </c:cat>
          <c:val>
            <c:numRef>
              <c:f>Лист1!$B$2:$F$2</c:f>
              <c:numCache>
                <c:formatCode>_(* #,##0.00_);_(* \(#,##0.00\);_(* "-"??_);_(@_)</c:formatCode>
                <c:ptCount val="5"/>
                <c:pt idx="0">
                  <c:v>2150.04</c:v>
                </c:pt>
                <c:pt idx="1">
                  <c:v>2430.2199999999998</c:v>
                </c:pt>
                <c:pt idx="2">
                  <c:v>2298.13</c:v>
                </c:pt>
                <c:pt idx="3">
                  <c:v>2398.83</c:v>
                </c:pt>
                <c:pt idx="4">
                  <c:v>3203.32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</c:v>
                </c:pt>
              </c:strCache>
            </c:strRef>
          </c:tx>
          <c:spPr>
            <a:ln w="88893"/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1037527593818984"/>
                  <c:y val="3.924964281734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243561442236915E-2"/>
                  <c:y val="6.9264075560016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610036328240371E-2"/>
                  <c:y val="-2.1166447027434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640176600441501E-2"/>
                  <c:y val="2.30880251866721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</c:strCache>
            </c:strRef>
          </c:cat>
          <c:val>
            <c:numRef>
              <c:f>Лист1!$B$3:$F$3</c:f>
              <c:numCache>
                <c:formatCode>_(* #,##0.00_);_(* \(#,##0.00\);_(* "-"??_);_(@_)</c:formatCode>
                <c:ptCount val="5"/>
                <c:pt idx="0">
                  <c:v>2106.21</c:v>
                </c:pt>
                <c:pt idx="1">
                  <c:v>2501.64</c:v>
                </c:pt>
                <c:pt idx="2">
                  <c:v>2546.86</c:v>
                </c:pt>
                <c:pt idx="3">
                  <c:v>2309.0500000000002</c:v>
                </c:pt>
                <c:pt idx="4">
                  <c:v>3362.01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273088"/>
        <c:axId val="109274624"/>
      </c:lineChart>
      <c:catAx>
        <c:axId val="1092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9274624"/>
        <c:crosses val="autoZero"/>
        <c:auto val="1"/>
        <c:lblAlgn val="ctr"/>
        <c:lblOffset val="100"/>
        <c:noMultiLvlLbl val="0"/>
      </c:catAx>
      <c:valAx>
        <c:axId val="109274624"/>
        <c:scaling>
          <c:orientation val="minMax"/>
          <c:min val="130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109273088"/>
        <c:crosses val="autoZero"/>
        <c:crossBetween val="between"/>
      </c:valAx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0.2153645860492604"/>
          <c:y val="0.92678582132250775"/>
          <c:w val="0.72337893193814351"/>
          <c:h val="6.56240634280576E-2"/>
        </c:manualLayout>
      </c:layout>
      <c:overlay val="0"/>
      <c:txPr>
        <a:bodyPr/>
        <a:lstStyle/>
        <a:p>
          <a:pPr>
            <a:defRPr sz="24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333333333333333E-2"/>
          <c:y val="2.5897586815773983E-2"/>
          <c:w val="0.98166666666666669"/>
          <c:h val="0.8948011104262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01.01.2018</c:v>
                </c:pt>
                <c:pt idx="1">
                  <c:v>на 01.01.2019</c:v>
                </c:pt>
                <c:pt idx="2">
                  <c:v>на 01.01.2020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463.3</c:v>
                </c:pt>
                <c:pt idx="1">
                  <c:v>516.29999999999995</c:v>
                </c:pt>
                <c:pt idx="2">
                  <c:v>611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8FF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01.01.2018</c:v>
                </c:pt>
                <c:pt idx="1">
                  <c:v>на 01.01.2019</c:v>
                </c:pt>
                <c:pt idx="2">
                  <c:v>на 01.01.2020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183.6</c:v>
                </c:pt>
                <c:pt idx="1">
                  <c:v>131.9</c:v>
                </c:pt>
                <c:pt idx="2">
                  <c:v>97.5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01.01.2018</c:v>
                </c:pt>
                <c:pt idx="1">
                  <c:v>на 01.01.2019</c:v>
                </c:pt>
                <c:pt idx="2">
                  <c:v>на 01.01.2020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64.900000000000006</c:v>
                </c:pt>
                <c:pt idx="1">
                  <c:v>94.4</c:v>
                </c:pt>
                <c:pt idx="2">
                  <c:v>120.2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Безвозмездные поступления, за исключением дотации на выравнивание б.о. 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01.01.2018</c:v>
                </c:pt>
                <c:pt idx="1">
                  <c:v>на 01.01.2019</c:v>
                </c:pt>
                <c:pt idx="2">
                  <c:v>на 01.01.2020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1586.28</c:v>
                </c:pt>
                <c:pt idx="1">
                  <c:v>1656.2</c:v>
                </c:pt>
                <c:pt idx="2">
                  <c:v>2374.6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01.01.2018</c:v>
                </c:pt>
                <c:pt idx="1">
                  <c:v>на 01.01.2019</c:v>
                </c:pt>
                <c:pt idx="2">
                  <c:v>на 01.01.2020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535040"/>
        <c:axId val="174536576"/>
        <c:axId val="0"/>
      </c:bar3DChart>
      <c:catAx>
        <c:axId val="1745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536576"/>
        <c:crosses val="autoZero"/>
        <c:auto val="1"/>
        <c:lblAlgn val="ctr"/>
        <c:lblOffset val="100"/>
        <c:noMultiLvlLbl val="0"/>
      </c:catAx>
      <c:valAx>
        <c:axId val="174536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4535040"/>
        <c:crosses val="autoZero"/>
        <c:crossBetween val="between"/>
      </c:valAx>
      <c:spPr>
        <a:noFill/>
        <a:ln w="25411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53009943958714E-2"/>
          <c:y val="3.2941774138496024E-4"/>
          <c:w val="0.90636765886810355"/>
          <c:h val="0.831177951468466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'Доходы структура'!$B$6:$D$6</c:f>
              <c:strCache>
                <c:ptCount val="1"/>
                <c:pt idx="0">
                  <c:v>Налоговые доходы 0,00 0,00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структура'!$E$5:$G$5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'Доходы структура'!$E$6:$G$6</c:f>
              <c:numCache>
                <c:formatCode>#,##0.00</c:formatCode>
                <c:ptCount val="2"/>
                <c:pt idx="0">
                  <c:v>516.33000000000004</c:v>
                </c:pt>
                <c:pt idx="1">
                  <c:v>611.04</c:v>
                </c:pt>
              </c:numCache>
            </c:numRef>
          </c:val>
        </c:ser>
        <c:ser>
          <c:idx val="1"/>
          <c:order val="1"/>
          <c:tx>
            <c:strRef>
              <c:f>'Доходы структура'!$B$7:$D$7</c:f>
              <c:strCache>
                <c:ptCount val="1"/>
                <c:pt idx="0">
                  <c:v>Неналоговые доходы 0,00 0,00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структура'!$E$5:$G$5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'Доходы структура'!$E$7:$G$7</c:f>
              <c:numCache>
                <c:formatCode>#,##0.00</c:formatCode>
                <c:ptCount val="2"/>
                <c:pt idx="0">
                  <c:v>131.91</c:v>
                </c:pt>
                <c:pt idx="1">
                  <c:v>97.51</c:v>
                </c:pt>
              </c:numCache>
            </c:numRef>
          </c:val>
        </c:ser>
        <c:ser>
          <c:idx val="2"/>
          <c:order val="2"/>
          <c:tx>
            <c:strRef>
              <c:f>'Доходы структура'!$B$8:$D$8</c:f>
              <c:strCache>
                <c:ptCount val="1"/>
                <c:pt idx="0">
                  <c:v>Безвозмездные поступления от других бюджетов бюджетной системы РФ 0,00 0,00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структура'!$E$5:$G$5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'Доходы структура'!$E$8:$G$8</c:f>
              <c:numCache>
                <c:formatCode>#,##0.00</c:formatCode>
                <c:ptCount val="2"/>
                <c:pt idx="0">
                  <c:v>1750.59</c:v>
                </c:pt>
                <c:pt idx="1">
                  <c:v>2494.77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600960"/>
        <c:axId val="174602496"/>
        <c:axId val="0"/>
      </c:bar3DChart>
      <c:catAx>
        <c:axId val="17460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74602496"/>
        <c:crosses val="autoZero"/>
        <c:auto val="1"/>
        <c:lblAlgn val="ctr"/>
        <c:lblOffset val="100"/>
        <c:noMultiLvlLbl val="0"/>
      </c:catAx>
      <c:valAx>
        <c:axId val="1746024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746009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'налоговые доходы'!$C$14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808155928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616311856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8897152103E-2"/>
                  <c:y val="-6.8279533183046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00002734033556E-2"/>
                  <c:y val="-9.1041169691127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085E-2"/>
                  <c:y val="-4.5519688788697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доходы'!$B$15:$B$19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доходы'!$C$15:$C$19</c:f>
              <c:numCache>
                <c:formatCode>#,##0.00</c:formatCode>
                <c:ptCount val="5"/>
                <c:pt idx="0">
                  <c:v>335.16</c:v>
                </c:pt>
                <c:pt idx="1">
                  <c:v>12.63</c:v>
                </c:pt>
                <c:pt idx="2">
                  <c:v>39.909999999999997</c:v>
                </c:pt>
                <c:pt idx="3">
                  <c:v>208.57</c:v>
                </c:pt>
                <c:pt idx="4">
                  <c:v>14.77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доходы'!$D$14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1.6666668489355701E-2"/>
                  <c:y val="-1.35069819854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56116947E-2"/>
                  <c:y val="-2.4249112854798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1367016785E-2"/>
                  <c:y val="-1.152884684829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4452038982096E-3"/>
                  <c:y val="-1.820787551547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55557530135345E-2"/>
                  <c:y val="-6.8279533183046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доходы'!$B$15:$B$19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доходы'!$D$15:$D$19</c:f>
              <c:numCache>
                <c:formatCode>#,##0.00</c:formatCode>
                <c:ptCount val="5"/>
                <c:pt idx="0">
                  <c:v>257.13</c:v>
                </c:pt>
                <c:pt idx="1">
                  <c:v>11.03</c:v>
                </c:pt>
                <c:pt idx="2">
                  <c:v>38.4</c:v>
                </c:pt>
                <c:pt idx="3">
                  <c:v>195.82</c:v>
                </c:pt>
                <c:pt idx="4">
                  <c:v>13.95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62"/>
        <c:shape val="box"/>
        <c:axId val="176131072"/>
        <c:axId val="176132864"/>
        <c:axId val="0"/>
      </c:bar3DChart>
      <c:catAx>
        <c:axId val="176131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6132864"/>
        <c:crosses val="autoZero"/>
        <c:auto val="1"/>
        <c:lblAlgn val="ctr"/>
        <c:lblOffset val="100"/>
        <c:noMultiLvlLbl val="0"/>
      </c:catAx>
      <c:valAx>
        <c:axId val="17613286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76131072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81806922572178487"/>
          <c:y val="0.44333132721467139"/>
          <c:w val="0.15554188538932634"/>
          <c:h val="0.17490847083604996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95949256342965"/>
          <c:y val="0"/>
          <c:w val="0.47719739720034998"/>
          <c:h val="0.93338130426004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'неналоговые доходы'!$D$3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7.955710605298762E-3"/>
                  <c:y val="2.1041557075223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7.52128063489190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87845681119836E-2"/>
                  <c:y val="-3.85352003101393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5,56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022191874359899E-2"/>
                  <c:y val="4.2038885969521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82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доходы'!$C$4:$C$10</c:f>
              <c:strCache>
                <c:ptCount val="7"/>
                <c:pt idx="0">
                  <c:v>Доходы от использования муниципального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</c:v>
                </c:pt>
                <c:pt idx="4">
                  <c:v>Административные платежи</c:v>
                </c:pt>
                <c:pt idx="5">
                  <c:v>Штрафы, санкции, возмещение ущерба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'неналоговые доходы'!$D$4:$D$10</c:f>
              <c:numCache>
                <c:formatCode>#,##0.00</c:formatCode>
                <c:ptCount val="7"/>
                <c:pt idx="0">
                  <c:v>71.89</c:v>
                </c:pt>
                <c:pt idx="1">
                  <c:v>0.26</c:v>
                </c:pt>
                <c:pt idx="2">
                  <c:v>1.47</c:v>
                </c:pt>
                <c:pt idx="3">
                  <c:v>4.82</c:v>
                </c:pt>
                <c:pt idx="4">
                  <c:v>11.83</c:v>
                </c:pt>
                <c:pt idx="5">
                  <c:v>6.43</c:v>
                </c:pt>
                <c:pt idx="6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доходы'!$E$3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-0.10571003509353957"/>
                  <c:y val="-6.139495582515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7178E-3"/>
                  <c:y val="-1.23076923076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224E-3"/>
                  <c:y val="-1.23076923076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999999999999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2222222222222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4,89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290884260839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82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доходы'!$C$4:$C$10</c:f>
              <c:strCache>
                <c:ptCount val="7"/>
                <c:pt idx="0">
                  <c:v>Доходы от использования муниципального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</c:v>
                </c:pt>
                <c:pt idx="4">
                  <c:v>Административные платежи</c:v>
                </c:pt>
                <c:pt idx="5">
                  <c:v>Штрафы, санкции, возмещение ущерба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'неналоговые доходы'!$E$4:$E$10</c:f>
              <c:numCache>
                <c:formatCode>#,##0.00</c:formatCode>
                <c:ptCount val="7"/>
                <c:pt idx="0">
                  <c:v>102.61</c:v>
                </c:pt>
                <c:pt idx="1">
                  <c:v>0.44</c:v>
                </c:pt>
                <c:pt idx="2">
                  <c:v>1.06</c:v>
                </c:pt>
                <c:pt idx="3">
                  <c:v>9.0299999999999994</c:v>
                </c:pt>
                <c:pt idx="4">
                  <c:v>13.48</c:v>
                </c:pt>
                <c:pt idx="5">
                  <c:v>4.8899999999999997</c:v>
                </c:pt>
                <c:pt idx="6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66"/>
        <c:shape val="box"/>
        <c:axId val="176519424"/>
        <c:axId val="176537600"/>
        <c:axId val="0"/>
      </c:bar3DChart>
      <c:catAx>
        <c:axId val="176519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just">
              <a:defRPr sz="1600" b="1"/>
            </a:pPr>
            <a:endParaRPr lang="ru-RU"/>
          </a:p>
        </c:txPr>
        <c:crossAx val="176537600"/>
        <c:crosses val="autoZero"/>
        <c:auto val="1"/>
        <c:lblAlgn val="r"/>
        <c:lblOffset val="100"/>
        <c:noMultiLvlLbl val="0"/>
      </c:catAx>
      <c:valAx>
        <c:axId val="176537600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389" b="1"/>
            </a:pPr>
            <a:endParaRPr lang="ru-RU"/>
          </a:p>
        </c:txPr>
        <c:crossAx val="176519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ayout>
        <c:manualLayout>
          <c:xMode val="edge"/>
          <c:yMode val="edge"/>
          <c:x val="0.62096472150609028"/>
          <c:y val="0.63956173633839652"/>
          <c:w val="0.33787974181615826"/>
          <c:h val="0.11024284076944402"/>
        </c:manualLayout>
      </c:layout>
      <c:overlay val="0"/>
      <c:txPr>
        <a:bodyPr/>
        <a:lstStyle/>
        <a:p>
          <a:pPr>
            <a:defRPr sz="1588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456663707700564E-2"/>
          <c:y val="7.222192945907863E-3"/>
          <c:w val="0.9564086738314127"/>
          <c:h val="0.814923439068007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8FF"/>
            </a:solidFill>
          </c:spPr>
          <c:invertIfNegative val="0"/>
          <c:dLbls>
            <c:dLbl>
              <c:idx val="0"/>
              <c:layout>
                <c:manualLayout>
                  <c:x val="1.8648345713898819E-2"/>
                  <c:y val="-4.3333157675447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96337695550294E-2"/>
                  <c:y val="-5.777760422136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56403332881927E-2"/>
                  <c:y val="-6.981453181044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4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2546.86</c:v>
                </c:pt>
                <c:pt idx="1">
                  <c:v>2309.0500000000002</c:v>
                </c:pt>
                <c:pt idx="2">
                  <c:v>3362.01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40"/>
        <c:shape val="cylinder"/>
        <c:axId val="177147264"/>
        <c:axId val="177181824"/>
        <c:axId val="0"/>
      </c:bar3DChart>
      <c:catAx>
        <c:axId val="1771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7181824"/>
        <c:crosses val="autoZero"/>
        <c:auto val="1"/>
        <c:lblAlgn val="ctr"/>
        <c:lblOffset val="100"/>
        <c:noMultiLvlLbl val="0"/>
      </c:catAx>
      <c:valAx>
        <c:axId val="17718182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714726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5856491180493376E-2"/>
                  <c:y val="-5.8500920813706354E-3"/>
                </c:manualLayout>
              </c:layout>
              <c:spPr/>
              <c:txPr>
                <a:bodyPr/>
                <a:lstStyle/>
                <a:p>
                  <a:pPr>
                    <a:defRPr sz="3200" b="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Первоначальный план 2013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3197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Первоначальный план 2013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3841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Столбец12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101600">
                  <a:srgbClr val="F7FD03"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txPr>
              <a:bodyPr/>
              <a:lstStyle/>
              <a:p>
                <a:pPr>
                  <a:defRPr sz="3197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Первоначальный план 2013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3362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3418880"/>
        <c:axId val="183420416"/>
      </c:barChart>
      <c:catAx>
        <c:axId val="183418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83420416"/>
        <c:crosses val="autoZero"/>
        <c:auto val="1"/>
        <c:lblAlgn val="ctr"/>
        <c:lblOffset val="100"/>
        <c:noMultiLvlLbl val="0"/>
      </c:catAx>
      <c:valAx>
        <c:axId val="1834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3418880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7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FCFBF-BF84-4716-89C0-5C32BC5ADA8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9B580E9-DB26-4901-90C4-23D1EAE5EF96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Получение дополнительной финансовой помощи (дотация на обеспечение сбалансированности бюджета)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1048F-252C-42AD-BBE0-43D3AD85F173}" type="parTrans" cxnId="{5A7DAC96-2B87-457F-87A6-C770EDC405F1}">
      <dgm:prSet/>
      <dgm:spPr/>
      <dgm:t>
        <a:bodyPr/>
        <a:lstStyle/>
        <a:p>
          <a:endParaRPr lang="ru-RU"/>
        </a:p>
      </dgm:t>
    </dgm:pt>
    <dgm:pt modelId="{7C34F75C-C3CE-4CCD-B7E5-64B7D7B936A8}" type="sibTrans" cxnId="{5A7DAC96-2B87-457F-87A6-C770EDC405F1}">
      <dgm:prSet/>
      <dgm:spPr/>
      <dgm:t>
        <a:bodyPr/>
        <a:lstStyle/>
        <a:p>
          <a:endParaRPr lang="ru-RU"/>
        </a:p>
      </dgm:t>
    </dgm:pt>
    <dgm:pt modelId="{006F0539-4052-4AFF-B55F-1672AE2140B3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расходов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1D446-5F84-4EE6-B215-B131D14DF464}" type="parTrans" cxnId="{8D56F181-EAB6-4028-B8F8-7F486803B2C3}">
      <dgm:prSet/>
      <dgm:spPr/>
      <dgm:t>
        <a:bodyPr/>
        <a:lstStyle/>
        <a:p>
          <a:endParaRPr lang="ru-RU"/>
        </a:p>
      </dgm:t>
    </dgm:pt>
    <dgm:pt modelId="{FCEAAF90-717E-4D66-8B9E-479C15423596}" type="sibTrans" cxnId="{8D56F181-EAB6-4028-B8F8-7F486803B2C3}">
      <dgm:prSet/>
      <dgm:spPr/>
      <dgm:t>
        <a:bodyPr/>
        <a:lstStyle/>
        <a:p>
          <a:endParaRPr lang="ru-RU"/>
        </a:p>
      </dgm:t>
    </dgm:pt>
    <dgm:pt modelId="{6FEFD002-AA08-489F-BB9C-3C9A8C0413E3}">
      <dgm:prSet phldrT="[Текст]" custT="1"/>
      <dgm:spPr/>
      <dgm:t>
        <a:bodyPr/>
        <a:lstStyle/>
        <a:p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Претензионно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-исковая работа по арендной плате за земли, муниципальному имуществу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4EB48-832E-41BC-AD23-0BA53FA53A7B}" type="parTrans" cxnId="{47537E4E-C9B6-418E-86C3-85336DF17A6F}">
      <dgm:prSet/>
      <dgm:spPr/>
      <dgm:t>
        <a:bodyPr/>
        <a:lstStyle/>
        <a:p>
          <a:endParaRPr lang="ru-RU"/>
        </a:p>
      </dgm:t>
    </dgm:pt>
    <dgm:pt modelId="{94E643EA-4600-49C4-97DE-CDA4C1E46E86}" type="sibTrans" cxnId="{47537E4E-C9B6-418E-86C3-85336DF17A6F}">
      <dgm:prSet/>
      <dgm:spPr/>
      <dgm:t>
        <a:bodyPr/>
        <a:lstStyle/>
        <a:p>
          <a:endParaRPr lang="ru-RU"/>
        </a:p>
      </dgm:t>
    </dgm:pt>
    <dgm:pt modelId="{0A19E20F-7018-4E28-AD71-0834A4B90CF9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Погашение недоимки по налоговым платежам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6569C-D510-4407-877A-66AE8F38F624}" type="parTrans" cxnId="{B80D178B-D970-4E7B-87FD-30B0AEDD4FAA}">
      <dgm:prSet/>
      <dgm:spPr/>
      <dgm:t>
        <a:bodyPr/>
        <a:lstStyle/>
        <a:p>
          <a:endParaRPr lang="ru-RU"/>
        </a:p>
      </dgm:t>
    </dgm:pt>
    <dgm:pt modelId="{355142DD-AC6D-4FFE-A0B8-79B4184FFF9F}" type="sibTrans" cxnId="{B80D178B-D970-4E7B-87FD-30B0AEDD4FAA}">
      <dgm:prSet/>
      <dgm:spPr/>
      <dgm:t>
        <a:bodyPr/>
        <a:lstStyle/>
        <a:p>
          <a:endParaRPr lang="ru-RU"/>
        </a:p>
      </dgm:t>
    </dgm:pt>
    <dgm:pt modelId="{492FEB6B-3AD4-4D73-9F7D-29274FF46EAF}" type="pres">
      <dgm:prSet presAssocID="{43DFCFBF-BF84-4716-89C0-5C32BC5ADA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D8753D-04E9-47AC-ADE6-4A932606360D}" type="pres">
      <dgm:prSet presAssocID="{43DFCFBF-BF84-4716-89C0-5C32BC5ADA81}" presName="Name1" presStyleCnt="0"/>
      <dgm:spPr/>
    </dgm:pt>
    <dgm:pt modelId="{4C41A042-6748-4DE9-B499-815892C096B5}" type="pres">
      <dgm:prSet presAssocID="{43DFCFBF-BF84-4716-89C0-5C32BC5ADA81}" presName="cycle" presStyleCnt="0"/>
      <dgm:spPr/>
    </dgm:pt>
    <dgm:pt modelId="{0453D6C5-90A8-48E0-9A2F-6EC8D442FF99}" type="pres">
      <dgm:prSet presAssocID="{43DFCFBF-BF84-4716-89C0-5C32BC5ADA81}" presName="srcNode" presStyleLbl="node1" presStyleIdx="0" presStyleCnt="4"/>
      <dgm:spPr/>
    </dgm:pt>
    <dgm:pt modelId="{980E3B25-4EDC-406E-85EB-511B3158BC9D}" type="pres">
      <dgm:prSet presAssocID="{43DFCFBF-BF84-4716-89C0-5C32BC5ADA81}" presName="conn" presStyleLbl="parChTrans1D2" presStyleIdx="0" presStyleCnt="1"/>
      <dgm:spPr/>
      <dgm:t>
        <a:bodyPr/>
        <a:lstStyle/>
        <a:p>
          <a:endParaRPr lang="ru-RU"/>
        </a:p>
      </dgm:t>
    </dgm:pt>
    <dgm:pt modelId="{12C61803-BCA2-4A7A-961F-CAF362947A61}" type="pres">
      <dgm:prSet presAssocID="{43DFCFBF-BF84-4716-89C0-5C32BC5ADA81}" presName="extraNode" presStyleLbl="node1" presStyleIdx="0" presStyleCnt="4"/>
      <dgm:spPr/>
    </dgm:pt>
    <dgm:pt modelId="{F443ACD7-D13E-4402-8613-1216C7D68DC8}" type="pres">
      <dgm:prSet presAssocID="{43DFCFBF-BF84-4716-89C0-5C32BC5ADA81}" presName="dstNode" presStyleLbl="node1" presStyleIdx="0" presStyleCnt="4"/>
      <dgm:spPr/>
    </dgm:pt>
    <dgm:pt modelId="{80B03FA6-9BFA-41E0-8238-3E21FBE91AAA}" type="pres">
      <dgm:prSet presAssocID="{89B580E9-DB26-4901-90C4-23D1EAE5EF96}" presName="text_1" presStyleLbl="node1" presStyleIdx="0" presStyleCnt="4" custScaleY="127522" custLinFactNeighborY="13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3FA7E-7765-45E7-9C91-9340FB59C43C}" type="pres">
      <dgm:prSet presAssocID="{89B580E9-DB26-4901-90C4-23D1EAE5EF96}" presName="accent_1" presStyleCnt="0"/>
      <dgm:spPr/>
    </dgm:pt>
    <dgm:pt modelId="{999B8D20-F6B6-4800-8BE5-4B531060AB7B}" type="pres">
      <dgm:prSet presAssocID="{89B580E9-DB26-4901-90C4-23D1EAE5EF96}" presName="accentRepeatNode" presStyleLbl="solidFgAcc1" presStyleIdx="0" presStyleCnt="4" custLinFactNeighborX="901" custLinFactNeighborY="7208"/>
      <dgm:spPr/>
    </dgm:pt>
    <dgm:pt modelId="{40AB5AAC-30E1-4EB2-A43A-8FC56F3EF664}" type="pres">
      <dgm:prSet presAssocID="{0A19E20F-7018-4E28-AD71-0834A4B90CF9}" presName="text_2" presStyleLbl="node1" presStyleIdx="1" presStyleCnt="4" custLinFactNeighborX="7101" custLinFactNeighborY="13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89731-E5C4-4CED-9778-DA0CA696F1BD}" type="pres">
      <dgm:prSet presAssocID="{0A19E20F-7018-4E28-AD71-0834A4B90CF9}" presName="accent_2" presStyleCnt="0"/>
      <dgm:spPr/>
    </dgm:pt>
    <dgm:pt modelId="{8413AAEE-5D8A-47AE-8319-5F4035328F7F}" type="pres">
      <dgm:prSet presAssocID="{0A19E20F-7018-4E28-AD71-0834A4B90CF9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5A78E588-A2F7-40E0-B48A-74CECAD59D7F}" type="pres">
      <dgm:prSet presAssocID="{006F0539-4052-4AFF-B55F-1672AE2140B3}" presName="text_3" presStyleLbl="node1" presStyleIdx="2" presStyleCnt="4" custScaleY="69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10277-AA5A-4FDE-9DCC-426A35655D3F}" type="pres">
      <dgm:prSet presAssocID="{006F0539-4052-4AFF-B55F-1672AE2140B3}" presName="accent_3" presStyleCnt="0"/>
      <dgm:spPr/>
    </dgm:pt>
    <dgm:pt modelId="{B33DAC38-FF74-4B51-84B1-F2D639731BB4}" type="pres">
      <dgm:prSet presAssocID="{006F0539-4052-4AFF-B55F-1672AE2140B3}" presName="accentRepeatNode" presStyleLbl="solidFgAcc1" presStyleIdx="2" presStyleCnt="4"/>
      <dgm:spPr/>
    </dgm:pt>
    <dgm:pt modelId="{B89CE108-1B71-4A35-ADEF-C278542B18C5}" type="pres">
      <dgm:prSet presAssocID="{6FEFD002-AA08-489F-BB9C-3C9A8C0413E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DBDF1-40C6-4E27-834B-E75F664C4BDB}" type="pres">
      <dgm:prSet presAssocID="{6FEFD002-AA08-489F-BB9C-3C9A8C0413E3}" presName="accent_4" presStyleCnt="0"/>
      <dgm:spPr/>
    </dgm:pt>
    <dgm:pt modelId="{CAEE5A1F-B274-4CDF-B567-CEDC535A9039}" type="pres">
      <dgm:prSet presAssocID="{6FEFD002-AA08-489F-BB9C-3C9A8C0413E3}" presName="accentRepeatNode" presStyleLbl="solidFgAcc1" presStyleIdx="3" presStyleCnt="4"/>
      <dgm:spPr/>
    </dgm:pt>
  </dgm:ptLst>
  <dgm:cxnLst>
    <dgm:cxn modelId="{B80D178B-D970-4E7B-87FD-30B0AEDD4FAA}" srcId="{43DFCFBF-BF84-4716-89C0-5C32BC5ADA81}" destId="{0A19E20F-7018-4E28-AD71-0834A4B90CF9}" srcOrd="1" destOrd="0" parTransId="{EBF6569C-D510-4407-877A-66AE8F38F624}" sibTransId="{355142DD-AC6D-4FFE-A0B8-79B4184FFF9F}"/>
    <dgm:cxn modelId="{EAC68720-B6E4-4C1E-896D-D22ACF0A39F1}" type="presOf" srcId="{0A19E20F-7018-4E28-AD71-0834A4B90CF9}" destId="{40AB5AAC-30E1-4EB2-A43A-8FC56F3EF664}" srcOrd="0" destOrd="0" presId="urn:microsoft.com/office/officeart/2008/layout/VerticalCurvedList"/>
    <dgm:cxn modelId="{5A7DAC96-2B87-457F-87A6-C770EDC405F1}" srcId="{43DFCFBF-BF84-4716-89C0-5C32BC5ADA81}" destId="{89B580E9-DB26-4901-90C4-23D1EAE5EF96}" srcOrd="0" destOrd="0" parTransId="{2A41048F-252C-42AD-BBE0-43D3AD85F173}" sibTransId="{7C34F75C-C3CE-4CCD-B7E5-64B7D7B936A8}"/>
    <dgm:cxn modelId="{8B78F871-71AC-41BE-AA79-9A8CB30C0155}" type="presOf" srcId="{43DFCFBF-BF84-4716-89C0-5C32BC5ADA81}" destId="{492FEB6B-3AD4-4D73-9F7D-29274FF46EAF}" srcOrd="0" destOrd="0" presId="urn:microsoft.com/office/officeart/2008/layout/VerticalCurvedList"/>
    <dgm:cxn modelId="{47537E4E-C9B6-418E-86C3-85336DF17A6F}" srcId="{43DFCFBF-BF84-4716-89C0-5C32BC5ADA81}" destId="{6FEFD002-AA08-489F-BB9C-3C9A8C0413E3}" srcOrd="3" destOrd="0" parTransId="{09C4EB48-832E-41BC-AD23-0BA53FA53A7B}" sibTransId="{94E643EA-4600-49C4-97DE-CDA4C1E46E86}"/>
    <dgm:cxn modelId="{8D56F181-EAB6-4028-B8F8-7F486803B2C3}" srcId="{43DFCFBF-BF84-4716-89C0-5C32BC5ADA81}" destId="{006F0539-4052-4AFF-B55F-1672AE2140B3}" srcOrd="2" destOrd="0" parTransId="{0501D446-5F84-4EE6-B215-B131D14DF464}" sibTransId="{FCEAAF90-717E-4D66-8B9E-479C15423596}"/>
    <dgm:cxn modelId="{E90BECA8-FFD4-4EA6-BC41-0142305570D9}" type="presOf" srcId="{7C34F75C-C3CE-4CCD-B7E5-64B7D7B936A8}" destId="{980E3B25-4EDC-406E-85EB-511B3158BC9D}" srcOrd="0" destOrd="0" presId="urn:microsoft.com/office/officeart/2008/layout/VerticalCurvedList"/>
    <dgm:cxn modelId="{8079744A-87B9-40B5-B1E2-65A10D014299}" type="presOf" srcId="{6FEFD002-AA08-489F-BB9C-3C9A8C0413E3}" destId="{B89CE108-1B71-4A35-ADEF-C278542B18C5}" srcOrd="0" destOrd="0" presId="urn:microsoft.com/office/officeart/2008/layout/VerticalCurvedList"/>
    <dgm:cxn modelId="{3BE09C37-DDA3-4268-9CF0-1098C779D611}" type="presOf" srcId="{89B580E9-DB26-4901-90C4-23D1EAE5EF96}" destId="{80B03FA6-9BFA-41E0-8238-3E21FBE91AAA}" srcOrd="0" destOrd="0" presId="urn:microsoft.com/office/officeart/2008/layout/VerticalCurvedList"/>
    <dgm:cxn modelId="{1AC93CA5-F100-42C7-B6F5-4028C6E24BA9}" type="presOf" srcId="{006F0539-4052-4AFF-B55F-1672AE2140B3}" destId="{5A78E588-A2F7-40E0-B48A-74CECAD59D7F}" srcOrd="0" destOrd="0" presId="urn:microsoft.com/office/officeart/2008/layout/VerticalCurvedList"/>
    <dgm:cxn modelId="{EAFA83A6-CBF0-43EF-AEA3-14914F09AC10}" type="presParOf" srcId="{492FEB6B-3AD4-4D73-9F7D-29274FF46EAF}" destId="{C6D8753D-04E9-47AC-ADE6-4A932606360D}" srcOrd="0" destOrd="0" presId="urn:microsoft.com/office/officeart/2008/layout/VerticalCurvedList"/>
    <dgm:cxn modelId="{4B2F92DD-4998-4473-BEE2-BEB4F13C215F}" type="presParOf" srcId="{C6D8753D-04E9-47AC-ADE6-4A932606360D}" destId="{4C41A042-6748-4DE9-B499-815892C096B5}" srcOrd="0" destOrd="0" presId="urn:microsoft.com/office/officeart/2008/layout/VerticalCurvedList"/>
    <dgm:cxn modelId="{D3EECA53-0FA8-4966-9131-E81D2E4035AC}" type="presParOf" srcId="{4C41A042-6748-4DE9-B499-815892C096B5}" destId="{0453D6C5-90A8-48E0-9A2F-6EC8D442FF99}" srcOrd="0" destOrd="0" presId="urn:microsoft.com/office/officeart/2008/layout/VerticalCurvedList"/>
    <dgm:cxn modelId="{750F7462-9BAB-408B-A1C4-6376D19E7658}" type="presParOf" srcId="{4C41A042-6748-4DE9-B499-815892C096B5}" destId="{980E3B25-4EDC-406E-85EB-511B3158BC9D}" srcOrd="1" destOrd="0" presId="urn:microsoft.com/office/officeart/2008/layout/VerticalCurvedList"/>
    <dgm:cxn modelId="{DCB289CE-EA21-45E7-8BB4-FDFDB40DA395}" type="presParOf" srcId="{4C41A042-6748-4DE9-B499-815892C096B5}" destId="{12C61803-BCA2-4A7A-961F-CAF362947A61}" srcOrd="2" destOrd="0" presId="urn:microsoft.com/office/officeart/2008/layout/VerticalCurvedList"/>
    <dgm:cxn modelId="{034AA1C0-16E5-4DA7-AA4C-9F887FF30441}" type="presParOf" srcId="{4C41A042-6748-4DE9-B499-815892C096B5}" destId="{F443ACD7-D13E-4402-8613-1216C7D68DC8}" srcOrd="3" destOrd="0" presId="urn:microsoft.com/office/officeart/2008/layout/VerticalCurvedList"/>
    <dgm:cxn modelId="{4926B44E-38BF-48C9-ACAD-D93A802F3B26}" type="presParOf" srcId="{C6D8753D-04E9-47AC-ADE6-4A932606360D}" destId="{80B03FA6-9BFA-41E0-8238-3E21FBE91AAA}" srcOrd="1" destOrd="0" presId="urn:microsoft.com/office/officeart/2008/layout/VerticalCurvedList"/>
    <dgm:cxn modelId="{CD246B52-50E1-4BD0-8E94-8F85094A94CE}" type="presParOf" srcId="{C6D8753D-04E9-47AC-ADE6-4A932606360D}" destId="{0233FA7E-7765-45E7-9C91-9340FB59C43C}" srcOrd="2" destOrd="0" presId="urn:microsoft.com/office/officeart/2008/layout/VerticalCurvedList"/>
    <dgm:cxn modelId="{DF381786-3044-480A-B5AA-013169E74256}" type="presParOf" srcId="{0233FA7E-7765-45E7-9C91-9340FB59C43C}" destId="{999B8D20-F6B6-4800-8BE5-4B531060AB7B}" srcOrd="0" destOrd="0" presId="urn:microsoft.com/office/officeart/2008/layout/VerticalCurvedList"/>
    <dgm:cxn modelId="{DE1AFD29-8B9A-4FA1-85C2-B955538CC61A}" type="presParOf" srcId="{C6D8753D-04E9-47AC-ADE6-4A932606360D}" destId="{40AB5AAC-30E1-4EB2-A43A-8FC56F3EF664}" srcOrd="3" destOrd="0" presId="urn:microsoft.com/office/officeart/2008/layout/VerticalCurvedList"/>
    <dgm:cxn modelId="{167C359F-C8A8-4DBD-9C05-D3604967C4B9}" type="presParOf" srcId="{C6D8753D-04E9-47AC-ADE6-4A932606360D}" destId="{1F389731-E5C4-4CED-9778-DA0CA696F1BD}" srcOrd="4" destOrd="0" presId="urn:microsoft.com/office/officeart/2008/layout/VerticalCurvedList"/>
    <dgm:cxn modelId="{02B84132-1756-4A6A-B6BE-7C87D4CCCCC1}" type="presParOf" srcId="{1F389731-E5C4-4CED-9778-DA0CA696F1BD}" destId="{8413AAEE-5D8A-47AE-8319-5F4035328F7F}" srcOrd="0" destOrd="0" presId="urn:microsoft.com/office/officeart/2008/layout/VerticalCurvedList"/>
    <dgm:cxn modelId="{5D11E821-9658-41C9-BEDC-EFEAF8FF8791}" type="presParOf" srcId="{C6D8753D-04E9-47AC-ADE6-4A932606360D}" destId="{5A78E588-A2F7-40E0-B48A-74CECAD59D7F}" srcOrd="5" destOrd="0" presId="urn:microsoft.com/office/officeart/2008/layout/VerticalCurvedList"/>
    <dgm:cxn modelId="{35F9ECF2-68FA-4C42-B2C2-0C46B51D690B}" type="presParOf" srcId="{C6D8753D-04E9-47AC-ADE6-4A932606360D}" destId="{59F10277-AA5A-4FDE-9DCC-426A35655D3F}" srcOrd="6" destOrd="0" presId="urn:microsoft.com/office/officeart/2008/layout/VerticalCurvedList"/>
    <dgm:cxn modelId="{8D6882C1-D106-4B44-97A8-218013D444DB}" type="presParOf" srcId="{59F10277-AA5A-4FDE-9DCC-426A35655D3F}" destId="{B33DAC38-FF74-4B51-84B1-F2D639731BB4}" srcOrd="0" destOrd="0" presId="urn:microsoft.com/office/officeart/2008/layout/VerticalCurvedList"/>
    <dgm:cxn modelId="{FEB490C4-97F8-418E-B568-410F83BF4CFF}" type="presParOf" srcId="{C6D8753D-04E9-47AC-ADE6-4A932606360D}" destId="{B89CE108-1B71-4A35-ADEF-C278542B18C5}" srcOrd="7" destOrd="0" presId="urn:microsoft.com/office/officeart/2008/layout/VerticalCurvedList"/>
    <dgm:cxn modelId="{E7B1C476-F592-4BBE-8E8E-7E0C209CED50}" type="presParOf" srcId="{C6D8753D-04E9-47AC-ADE6-4A932606360D}" destId="{592DBDF1-40C6-4E27-834B-E75F664C4BDB}" srcOrd="8" destOrd="0" presId="urn:microsoft.com/office/officeart/2008/layout/VerticalCurvedList"/>
    <dgm:cxn modelId="{1E7B6946-967B-4857-B9A2-B406C1AE6411}" type="presParOf" srcId="{592DBDF1-40C6-4E27-834B-E75F664C4BDB}" destId="{CAEE5A1F-B274-4CDF-B567-CEDC535A90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FFB6F-6AB2-46AC-9988-4543114FDC41}" type="doc">
      <dgm:prSet loTypeId="urn:microsoft.com/office/officeart/2005/8/layout/hList6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781C5CF-7DA9-4DCE-97D6-41C37BEBBE04}">
      <dgm:prSet phldrT="[Текст]" custT="1"/>
      <dgm:spPr/>
      <dgm:t>
        <a:bodyPr/>
        <a:lstStyle/>
        <a:p>
          <a:r>
            <a:rPr lang="ru-RU" sz="2800" b="1" dirty="0" smtClean="0"/>
            <a:t>Общий экономи-ческий эффект </a:t>
          </a:r>
          <a:r>
            <a:rPr lang="ru-RU" sz="4400" b="1" dirty="0" smtClean="0"/>
            <a:t>130</a:t>
          </a:r>
          <a:endParaRPr lang="ru-RU" sz="4400" b="1" dirty="0"/>
        </a:p>
      </dgm:t>
    </dgm:pt>
    <dgm:pt modelId="{24821C12-3016-4A3F-9530-05D36ED784D9}" type="parTrans" cxnId="{D3621253-ED62-4C6E-B8A7-5050A10CD6F4}">
      <dgm:prSet/>
      <dgm:spPr/>
      <dgm:t>
        <a:bodyPr/>
        <a:lstStyle/>
        <a:p>
          <a:endParaRPr lang="ru-RU"/>
        </a:p>
      </dgm:t>
    </dgm:pt>
    <dgm:pt modelId="{735E6EE7-83A3-49CB-A003-11F5A94DB09C}" type="sibTrans" cxnId="{D3621253-ED62-4C6E-B8A7-5050A10CD6F4}">
      <dgm:prSet/>
      <dgm:spPr/>
      <dgm:t>
        <a:bodyPr/>
        <a:lstStyle/>
        <a:p>
          <a:endParaRPr lang="ru-RU"/>
        </a:p>
      </dgm:t>
    </dgm:pt>
    <dgm:pt modelId="{0A8BBB10-3F07-4D7B-89DF-83A5AFE99850}" type="pres">
      <dgm:prSet presAssocID="{66DFFB6F-6AB2-46AC-9988-4543114FDC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E294F-14AA-4707-B07C-F0D502ECD746}" type="pres">
      <dgm:prSet presAssocID="{A781C5CF-7DA9-4DCE-97D6-41C37BEBBE04}" presName="node" presStyleLbl="node1" presStyleIdx="0" presStyleCnt="1" custScaleX="90557" custLinFactNeighborX="-859" custLinFactNeighborY="-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21253-ED62-4C6E-B8A7-5050A10CD6F4}" srcId="{66DFFB6F-6AB2-46AC-9988-4543114FDC41}" destId="{A781C5CF-7DA9-4DCE-97D6-41C37BEBBE04}" srcOrd="0" destOrd="0" parTransId="{24821C12-3016-4A3F-9530-05D36ED784D9}" sibTransId="{735E6EE7-83A3-49CB-A003-11F5A94DB09C}"/>
    <dgm:cxn modelId="{E514B1A1-791A-46B2-B81D-2E3C8C385485}" type="presOf" srcId="{A781C5CF-7DA9-4DCE-97D6-41C37BEBBE04}" destId="{1ACE294F-14AA-4707-B07C-F0D502ECD746}" srcOrd="0" destOrd="0" presId="urn:microsoft.com/office/officeart/2005/8/layout/hList6"/>
    <dgm:cxn modelId="{7C1D4C3A-6884-4E4D-B04E-D307B7E9E60A}" type="presOf" srcId="{66DFFB6F-6AB2-46AC-9988-4543114FDC41}" destId="{0A8BBB10-3F07-4D7B-89DF-83A5AFE99850}" srcOrd="0" destOrd="0" presId="urn:microsoft.com/office/officeart/2005/8/layout/hList6"/>
    <dgm:cxn modelId="{46E29366-6786-4EBF-A06E-605DA4306A39}" type="presParOf" srcId="{0A8BBB10-3F07-4D7B-89DF-83A5AFE99850}" destId="{1ACE294F-14AA-4707-B07C-F0D502ECD74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E54DD-607F-48F5-A4F7-00C692A6F3B8}" type="doc">
      <dgm:prSet loTypeId="urn:microsoft.com/office/officeart/2005/8/layout/process1" loCatId="process" qsTypeId="urn:microsoft.com/office/officeart/2005/8/quickstyle/simple1#2" qsCatId="simple" csTypeId="urn:microsoft.com/office/officeart/2005/8/colors/accent1_2#4" csCatId="accent1" phldr="1"/>
      <dgm:spPr/>
    </dgm:pt>
    <dgm:pt modelId="{0225CD33-E653-4013-8981-149C5BF38254}">
      <dgm:prSet phldrT="[Текст]" custT="1"/>
      <dgm:spPr/>
      <dgm:t>
        <a:bodyPr/>
        <a:lstStyle/>
        <a:p>
          <a:r>
            <a:rPr lang="ru-RU" sz="1800" b="1" dirty="0" smtClean="0"/>
            <a:t>10 муниципальных программ</a:t>
          </a:r>
          <a:endParaRPr lang="ru-RU" sz="1800" b="1" dirty="0"/>
        </a:p>
      </dgm:t>
    </dgm:pt>
    <dgm:pt modelId="{3F473D52-166E-4135-80BC-D9CB8E00DC35}" type="parTrans" cxnId="{A7179295-E6E5-4C67-918B-569EAA5AA7F9}">
      <dgm:prSet/>
      <dgm:spPr/>
      <dgm:t>
        <a:bodyPr/>
        <a:lstStyle/>
        <a:p>
          <a:endParaRPr lang="ru-RU"/>
        </a:p>
      </dgm:t>
    </dgm:pt>
    <dgm:pt modelId="{771FEF08-A95A-4F48-B610-3400CE2A7FFC}" type="sibTrans" cxnId="{A7179295-E6E5-4C67-918B-569EAA5AA7F9}">
      <dgm:prSet/>
      <dgm:spPr/>
      <dgm:t>
        <a:bodyPr/>
        <a:lstStyle/>
        <a:p>
          <a:endParaRPr lang="ru-RU"/>
        </a:p>
      </dgm:t>
    </dgm:pt>
    <dgm:pt modelId="{AF87AB7F-8D2D-4CC3-979D-448BBA6FF9EB}" type="pres">
      <dgm:prSet presAssocID="{C3EE54DD-607F-48F5-A4F7-00C692A6F3B8}" presName="Name0" presStyleCnt="0">
        <dgm:presLayoutVars>
          <dgm:dir/>
          <dgm:resizeHandles val="exact"/>
        </dgm:presLayoutVars>
      </dgm:prSet>
      <dgm:spPr/>
    </dgm:pt>
    <dgm:pt modelId="{82B9B45B-9BC1-4060-9710-35E5213C3E63}" type="pres">
      <dgm:prSet presAssocID="{0225CD33-E653-4013-8981-149C5BF38254}" presName="node" presStyleLbl="node1" presStyleIdx="0" presStyleCnt="1" custAng="0" custLinFactY="-6522" custLinFactNeighborX="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79295-E6E5-4C67-918B-569EAA5AA7F9}" srcId="{C3EE54DD-607F-48F5-A4F7-00C692A6F3B8}" destId="{0225CD33-E653-4013-8981-149C5BF38254}" srcOrd="0" destOrd="0" parTransId="{3F473D52-166E-4135-80BC-D9CB8E00DC35}" sibTransId="{771FEF08-A95A-4F48-B610-3400CE2A7FFC}"/>
    <dgm:cxn modelId="{40EF20DE-74D7-475C-AF97-BA5DA81DCBD2}" type="presOf" srcId="{C3EE54DD-607F-48F5-A4F7-00C692A6F3B8}" destId="{AF87AB7F-8D2D-4CC3-979D-448BBA6FF9EB}" srcOrd="0" destOrd="0" presId="urn:microsoft.com/office/officeart/2005/8/layout/process1"/>
    <dgm:cxn modelId="{4F0C13E0-51F7-4035-A58A-B987C5287ED7}" type="presOf" srcId="{0225CD33-E653-4013-8981-149C5BF38254}" destId="{82B9B45B-9BC1-4060-9710-35E5213C3E63}" srcOrd="0" destOrd="0" presId="urn:microsoft.com/office/officeart/2005/8/layout/process1"/>
    <dgm:cxn modelId="{87B90719-1CCE-46F1-BCFD-43AAE994F740}" type="presParOf" srcId="{AF87AB7F-8D2D-4CC3-979D-448BBA6FF9EB}" destId="{82B9B45B-9BC1-4060-9710-35E5213C3E6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E3B25-4EDC-406E-85EB-511B3158BC9D}">
      <dsp:nvSpPr>
        <dsp:cNvPr id="0" name=""/>
        <dsp:cNvSpPr/>
      </dsp:nvSpPr>
      <dsp:spPr>
        <a:xfrm>
          <a:off x="-6214388" y="-950698"/>
          <a:ext cx="7397321" cy="7397321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03FA6-9BFA-41E0-8238-3E21FBE91AAA}">
      <dsp:nvSpPr>
        <dsp:cNvPr id="0" name=""/>
        <dsp:cNvSpPr/>
      </dsp:nvSpPr>
      <dsp:spPr>
        <a:xfrm>
          <a:off x="619080" y="420446"/>
          <a:ext cx="4722841" cy="1078189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111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Получение дополнительной финансовой помощи (дотация на обеспечение сбалансированности бюджета)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080" y="420446"/>
        <a:ext cx="4722841" cy="1078189"/>
      </dsp:txXfrm>
    </dsp:sp>
    <dsp:sp modelId="{999B8D20-F6B6-4800-8BE5-4B531060AB7B}">
      <dsp:nvSpPr>
        <dsp:cNvPr id="0" name=""/>
        <dsp:cNvSpPr/>
      </dsp:nvSpPr>
      <dsp:spPr>
        <a:xfrm>
          <a:off x="100170" y="393018"/>
          <a:ext cx="1056866" cy="1056866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AB5AAC-30E1-4EB2-A43A-8FC56F3EF664}">
      <dsp:nvSpPr>
        <dsp:cNvPr id="0" name=""/>
        <dsp:cNvSpPr/>
      </dsp:nvSpPr>
      <dsp:spPr>
        <a:xfrm>
          <a:off x="1181623" y="1805254"/>
          <a:ext cx="4238101" cy="84549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111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Погашение недоимки по налоговым платежам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1623" y="1805254"/>
        <a:ext cx="4238101" cy="845492"/>
      </dsp:txXfrm>
    </dsp:sp>
    <dsp:sp modelId="{8413AAEE-5D8A-47AE-8319-5F4035328F7F}">
      <dsp:nvSpPr>
        <dsp:cNvPr id="0" name=""/>
        <dsp:cNvSpPr/>
      </dsp:nvSpPr>
      <dsp:spPr>
        <a:xfrm>
          <a:off x="575388" y="1585299"/>
          <a:ext cx="1056866" cy="1056866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78E588-A2F7-40E0-B48A-74CECAD59D7F}">
      <dsp:nvSpPr>
        <dsp:cNvPr id="0" name=""/>
        <dsp:cNvSpPr/>
      </dsp:nvSpPr>
      <dsp:spPr>
        <a:xfrm>
          <a:off x="1103821" y="3087249"/>
          <a:ext cx="4238101" cy="589883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111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расходов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3821" y="3087249"/>
        <a:ext cx="4238101" cy="589883"/>
      </dsp:txXfrm>
    </dsp:sp>
    <dsp:sp modelId="{B33DAC38-FF74-4B51-84B1-F2D639731BB4}">
      <dsp:nvSpPr>
        <dsp:cNvPr id="0" name=""/>
        <dsp:cNvSpPr/>
      </dsp:nvSpPr>
      <dsp:spPr>
        <a:xfrm>
          <a:off x="575388" y="2853758"/>
          <a:ext cx="1056866" cy="1056866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89CE108-1B71-4A35-ADEF-C278542B18C5}">
      <dsp:nvSpPr>
        <dsp:cNvPr id="0" name=""/>
        <dsp:cNvSpPr/>
      </dsp:nvSpPr>
      <dsp:spPr>
        <a:xfrm>
          <a:off x="619080" y="4227904"/>
          <a:ext cx="4722841" cy="84549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111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Претензионно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-исковая работа по арендной плате за земли, муниципальному имуществу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080" y="4227904"/>
        <a:ext cx="4722841" cy="845492"/>
      </dsp:txXfrm>
    </dsp:sp>
    <dsp:sp modelId="{CAEE5A1F-B274-4CDF-B567-CEDC535A9039}">
      <dsp:nvSpPr>
        <dsp:cNvPr id="0" name=""/>
        <dsp:cNvSpPr/>
      </dsp:nvSpPr>
      <dsp:spPr>
        <a:xfrm>
          <a:off x="90647" y="4122217"/>
          <a:ext cx="1056866" cy="1056866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E294F-14AA-4707-B07C-F0D502ECD746}">
      <dsp:nvSpPr>
        <dsp:cNvPr id="0" name=""/>
        <dsp:cNvSpPr/>
      </dsp:nvSpPr>
      <dsp:spPr>
        <a:xfrm rot="16200000">
          <a:off x="-1054114" y="1139835"/>
          <a:ext cx="4289424" cy="2009753"/>
        </a:xfrm>
        <a:prstGeom prst="flowChartManualOperation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Общий экономи-ческий эффект </a:t>
          </a:r>
          <a:r>
            <a:rPr lang="ru-RU" sz="4400" b="1" kern="1200" dirty="0" smtClean="0"/>
            <a:t>130</a:t>
          </a:r>
          <a:endParaRPr lang="ru-RU" sz="4400" b="1" kern="1200" dirty="0"/>
        </a:p>
      </dsp:txBody>
      <dsp:txXfrm rot="5400000">
        <a:off x="85721" y="857885"/>
        <a:ext cx="2009753" cy="2573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B45B-9BC1-4060-9710-35E5213C3E63}">
      <dsp:nvSpPr>
        <dsp:cNvPr id="0" name=""/>
        <dsp:cNvSpPr/>
      </dsp:nvSpPr>
      <dsp:spPr>
        <a:xfrm>
          <a:off x="6182" y="0"/>
          <a:ext cx="4211336" cy="33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10 муниципальных программ</a:t>
          </a:r>
          <a:endParaRPr lang="ru-RU" sz="1800" b="1" kern="1200" dirty="0"/>
        </a:p>
      </dsp:txBody>
      <dsp:txXfrm>
        <a:off x="15946" y="9764"/>
        <a:ext cx="4191808" cy="31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0.22472</cdr:y>
    </cdr:from>
    <cdr:to>
      <cdr:x>0.24167</cdr:x>
      <cdr:y>0.23596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440160"/>
          <a:ext cx="72008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0.25833</cdr:x>
      <cdr:y>0.22472</cdr:y>
    </cdr:from>
    <cdr:to>
      <cdr:x>0.3</cdr:x>
      <cdr:y>0.25843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1440160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</cdr:x>
      <cdr:y>0.20225</cdr:y>
    </cdr:from>
    <cdr:to>
      <cdr:x>0.35582</cdr:x>
      <cdr:y>0.34493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0.23333</cdr:x>
      <cdr:y>0.31461</cdr:y>
    </cdr:from>
    <cdr:to>
      <cdr:x>0.375</cdr:x>
      <cdr:y>0.39326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6224" y="2016224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0.44167</cdr:x>
      <cdr:y>0.2809</cdr:y>
    </cdr:from>
    <cdr:to>
      <cdr:x>0.62157</cdr:x>
      <cdr:y>0.42358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11458" y="1545143"/>
          <a:ext cx="1552474" cy="784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0.69167</cdr:x>
      <cdr:y>0.1573</cdr:y>
    </cdr:from>
    <cdr:to>
      <cdr:x>0.87157</cdr:x>
      <cdr:y>0.29998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76664" y="1008112"/>
          <a:ext cx="1554519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0.11527</cdr:x>
      <cdr:y>0.89887</cdr:y>
    </cdr:from>
    <cdr:to>
      <cdr:x>0.1986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48663" y="4337734"/>
          <a:ext cx="685772" cy="45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0.00662</cdr:x>
      <cdr:y>0.04242</cdr:y>
    </cdr:from>
    <cdr:to>
      <cdr:x>0.4713</cdr:x>
      <cdr:y>0.39048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151" y="233362"/>
          <a:ext cx="4010024" cy="1914525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Picture 9" descr="D:\Users\krrums\Documents\Руденко\ИСПОЛНЕНИЕ БЮДЖЕТА 2016 ГОД\НИО для жилых домов\для слайдов\Fotolia_34890428_X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H="1">
          <a:off x="-285751" y="-93345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0.70297</cdr:x>
      <cdr:y>0.59144</cdr:y>
    </cdr:from>
    <cdr:to>
      <cdr:x>1</cdr:x>
      <cdr:y>0.985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086474" y="3380066"/>
          <a:ext cx="2571750" cy="224920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2047875" y="-1358900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0.45037</cdr:x>
      <cdr:y>0.54834</cdr:y>
    </cdr:from>
    <cdr:to>
      <cdr:x>0.61362</cdr:x>
      <cdr:y>0.62601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5229225" y="2622710"/>
          <a:ext cx="1895475" cy="37147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F7FD03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0.84271</cdr:x>
      <cdr:y>0.76274</cdr:y>
    </cdr:from>
    <cdr:to>
      <cdr:x>0.98125</cdr:x>
      <cdr:y>0.81688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7705740" y="4562475"/>
          <a:ext cx="1266810" cy="323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+</a:t>
          </a:r>
          <a:r>
            <a:rPr lang="ru-RU" sz="18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78,03</a:t>
          </a:r>
          <a:endParaRPr lang="ru-RU" sz="1800" b="1" dirty="0">
            <a:solidFill>
              <a:srgbClr val="FF0000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0.84479</cdr:x>
      <cdr:y>0.03837</cdr:y>
    </cdr:from>
    <cdr:to>
      <cdr:x>0.98021</cdr:x>
      <cdr:y>0.09497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724775" y="229518"/>
          <a:ext cx="123825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  <cdr:relSizeAnchor xmlns:cdr="http://schemas.openxmlformats.org/drawingml/2006/chartDrawing">
    <cdr:from>
      <cdr:x>1.09361E-7</cdr:x>
      <cdr:y>0.41879</cdr:y>
    </cdr:from>
    <cdr:to>
      <cdr:x>0.30833</cdr:x>
      <cdr:y>0.96178</cdr:y>
    </cdr:to>
    <cdr:pic>
      <cdr:nvPicPr>
        <cdr:cNvPr id="4" name="Picture 6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2505076"/>
          <a:ext cx="2819400" cy="3248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  <a:scene3d xmlns:a="http://schemas.openxmlformats.org/drawingml/2006/main">
          <a:camera prst="orthographicFront">
            <a:rot lat="0" lon="10800000" rev="0"/>
          </a:camera>
          <a:lightRig rig="threePt" dir="t"/>
        </a:scene3d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0.77933</cdr:x>
      <cdr:y>0.02266</cdr:y>
    </cdr:from>
    <cdr:to>
      <cdr:x>0.88639</cdr:x>
      <cdr:y>0.07907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52387" y="137704"/>
          <a:ext cx="996298" cy="342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  <cdr:relSizeAnchor xmlns:cdr="http://schemas.openxmlformats.org/drawingml/2006/chartDrawing">
    <cdr:from>
      <cdr:x>0.50527</cdr:x>
      <cdr:y>0.06516</cdr:y>
    </cdr:from>
    <cdr:to>
      <cdr:x>0.59986</cdr:x>
      <cdr:y>0.11718</cdr:y>
    </cdr:to>
    <cdr:sp macro="" textlink="">
      <cdr:nvSpPr>
        <cdr:cNvPr id="3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3625" y="393285"/>
          <a:ext cx="912415" cy="313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Arial Cyr" pitchFamily="34" charset="0"/>
              <a:cs typeface="Arial Cyr" pitchFamily="34" charset="0"/>
            </a:rPr>
            <a:t>+</a:t>
          </a:r>
          <a:r>
            <a:rPr lang="ru-RU" sz="1800" b="1" dirty="0" smtClean="0">
              <a:solidFill>
                <a:srgbClr val="FF0000"/>
              </a:solidFill>
              <a:latin typeface="Arial Cyr" pitchFamily="34" charset="0"/>
              <a:cs typeface="Arial Cyr" pitchFamily="34" charset="0"/>
            </a:rPr>
            <a:t>0,41</a:t>
          </a:r>
          <a:endParaRPr lang="ru-RU" sz="1800" b="1" dirty="0">
            <a:solidFill>
              <a:srgbClr val="FF0000"/>
            </a:solidFill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0.34187</cdr:x>
      <cdr:y>0.56486</cdr:y>
    </cdr:from>
    <cdr:to>
      <cdr:x>0.44715</cdr:x>
      <cdr:y>0.78695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0785" y="2979881"/>
          <a:ext cx="1290632" cy="1171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0.33254</cdr:x>
      <cdr:y>0.61</cdr:y>
    </cdr:from>
    <cdr:to>
      <cdr:x>0.45363</cdr:x>
      <cdr:y>0.76167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6485" y="3218006"/>
          <a:ext cx="1484313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0.01867</cdr:x>
      <cdr:y>5.01131E-7</cdr:y>
    </cdr:from>
    <cdr:to>
      <cdr:x>0.33716</cdr:x>
      <cdr:y>0.22434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2402" y="2"/>
          <a:ext cx="2599810" cy="895350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0.2373</cdr:x>
      <cdr:y>0.29406</cdr:y>
    </cdr:from>
    <cdr:to>
      <cdr:x>0.50929</cdr:x>
      <cdr:y>0.43325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5948" y="1289343"/>
          <a:ext cx="1198849" cy="610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4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0.28528</cdr:x>
      <cdr:y>0.44724</cdr:y>
    </cdr:from>
    <cdr:to>
      <cdr:x>0.29794</cdr:x>
      <cdr:y>0.46307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2573822" y="2959359"/>
          <a:ext cx="114300" cy="1047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6650"/>
          </a:xfrm>
          <a:prstGeom prst="rect">
            <a:avLst/>
          </a:prstGeom>
        </p:spPr>
        <p:txBody>
          <a:bodyPr vert="horz" lIns="92134" tIns="46067" rIns="92134" bIns="460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6650"/>
          </a:xfrm>
          <a:prstGeom prst="rect">
            <a:avLst/>
          </a:prstGeom>
        </p:spPr>
        <p:txBody>
          <a:bodyPr vert="horz" lIns="92134" tIns="46067" rIns="92134" bIns="460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AA4B09-8716-42B5-8920-D9AA48C1F612}" type="datetimeFigureOut">
              <a:rPr lang="ru-RU"/>
              <a:pPr>
                <a:defRPr/>
              </a:pPr>
              <a:t>22.04.2020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277"/>
            <a:ext cx="2929837" cy="496650"/>
          </a:xfrm>
          <a:prstGeom prst="rect">
            <a:avLst/>
          </a:prstGeom>
        </p:spPr>
        <p:txBody>
          <a:bodyPr vert="horz" lIns="92134" tIns="46067" rIns="92134" bIns="460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4277"/>
            <a:ext cx="2929837" cy="496650"/>
          </a:xfrm>
          <a:prstGeom prst="rect">
            <a:avLst/>
          </a:prstGeom>
        </p:spPr>
        <p:txBody>
          <a:bodyPr vert="horz" lIns="92134" tIns="46067" rIns="92134" bIns="460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6E609B-1C5A-49F6-AA95-747885C5F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17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665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665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 smtClean="0"/>
            </a:lvl1pPr>
          </a:lstStyle>
          <a:p>
            <a:pPr>
              <a:defRPr/>
            </a:pPr>
            <a:fld id="{A8AD9DCA-D021-4E9B-90DD-43360281D18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9"/>
            <a:ext cx="5408930" cy="447460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277"/>
            <a:ext cx="2929837" cy="49665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4277"/>
            <a:ext cx="2929837" cy="49665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B2D8BC7-D480-40D2-91CB-13BE8FB0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88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30F0-1DD9-40F7-8382-5B8EBE7BD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77C5-B30D-4EFA-9258-FF29569305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9657-7425-4464-B230-CB8A2503FC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CC8F-5DCD-4BDB-A311-AE1CEFB69A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3BDF-19F8-48A0-83CD-B11EDB030F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5349-8020-461C-9F65-D04DF6AA63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5918-51B7-4719-A567-9F4FA123E4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1316-A2C1-48A8-BE92-A2B73B5E73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ADDB-CC02-447B-B6AD-2BE96D9983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B63A-922A-4B72-94DB-ECCFF21808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0496-8D97-4ABC-B2F9-D05550DEEB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9434642-E6A9-43A9-A58F-2ACC5015EDA4}" type="datetimeFigureOut">
              <a:rPr lang="ru-RU"/>
              <a:pPr>
                <a:defRPr/>
              </a:pPr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1C424F4-34BE-45AB-8898-406815F4C7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8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647700"/>
            <a:ext cx="8640960" cy="3829049"/>
          </a:xfrm>
          <a:effectLst>
            <a:outerShdw blurRad="381000" dir="21540000" sx="200000" sy="2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Отчёт </a:t>
            </a:r>
            <a:b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 исполнении бюджета города-курорта </a:t>
            </a:r>
            <a:r>
              <a:rPr lang="ru-RU" sz="4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 </a:t>
            </a: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за </a:t>
            </a:r>
            <a:r>
              <a:rPr lang="ru-RU" sz="4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</a:t>
            </a:r>
            <a:endParaRPr lang="en-US" sz="4800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1475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:\Users\krdoas\Desktop\варианты презентаций\Безимени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8125" y="1190625"/>
            <a:ext cx="5086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5A7CD"/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rgbClr val="5F93CD"/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ОТЧЕТ</a:t>
            </a:r>
            <a:endParaRPr lang="ru-RU" alt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85A7CD"/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rgbClr val="5F93CD"/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5A7CD"/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rgbClr val="5F93CD"/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  ИСПОЛНЕНИИ </a:t>
            </a: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5A7CD"/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rgbClr val="5F93CD"/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БЮДЖЕТА </a:t>
            </a:r>
          </a:p>
          <a:p>
            <a:pPr algn="ctr">
              <a:spcBef>
                <a:spcPts val="0"/>
              </a:spcBef>
              <a:defRPr/>
            </a:pP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5A7CD"/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rgbClr val="5F93CD"/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ГОРОДА-КУРОРТА КИСЛОВОДСКА </a:t>
            </a:r>
          </a:p>
          <a:p>
            <a:pPr algn="ctr">
              <a:spcBef>
                <a:spcPts val="0"/>
              </a:spcBef>
              <a:defRPr/>
            </a:pPr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5A7CD"/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rgbClr val="5F93CD"/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5A7CD"/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rgbClr val="5F93CD"/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alt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85A7CD"/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rgbClr val="5F93CD"/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52" y="4724400"/>
            <a:ext cx="46577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0" indent="-1524000"/>
            <a:r>
              <a:rPr lang="ru-RU" b="1" i="1" dirty="0">
                <a:solidFill>
                  <a:srgbClr val="244972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  <a:r>
              <a:rPr lang="en-US" b="1" i="1" dirty="0">
                <a:solidFill>
                  <a:srgbClr val="24497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244972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города-курорта Кисловодска</a:t>
            </a:r>
            <a:endParaRPr lang="ru-RU" b="1" i="1" dirty="0">
              <a:solidFill>
                <a:srgbClr val="24497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00" indent="-1524000" algn="ctr"/>
            <a:r>
              <a:rPr lang="ru-RU" b="1" i="1" dirty="0">
                <a:solidFill>
                  <a:srgbClr val="24497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err="1" smtClean="0">
                <a:solidFill>
                  <a:srgbClr val="244972"/>
                </a:solidFill>
                <a:latin typeface="Times New Roman" pitchFamily="18" charset="0"/>
                <a:cs typeface="Times New Roman" pitchFamily="18" charset="0"/>
              </a:rPr>
              <a:t>Царикаев</a:t>
            </a:r>
            <a:r>
              <a:rPr lang="ru-RU" sz="2000" b="1" i="1" dirty="0" smtClean="0">
                <a:solidFill>
                  <a:srgbClr val="244972"/>
                </a:solidFill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sz="2000" b="1" i="1" dirty="0" err="1" smtClean="0">
                <a:solidFill>
                  <a:srgbClr val="244972"/>
                </a:solidFill>
                <a:latin typeface="Times New Roman" pitchFamily="18" charset="0"/>
                <a:cs typeface="Times New Roman" pitchFamily="18" charset="0"/>
              </a:rPr>
              <a:t>Казбекович</a:t>
            </a:r>
            <a:endParaRPr lang="ru-RU" sz="2000" b="1" i="1" dirty="0">
              <a:solidFill>
                <a:srgbClr val="2449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6" y="133350"/>
            <a:ext cx="38671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imagesCAAPF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78187"/>
            <a:ext cx="1076325" cy="126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907619" y="118601"/>
            <a:ext cx="8248217" cy="824374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2019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году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558297"/>
              </p:ext>
            </p:extLst>
          </p:nvPr>
        </p:nvGraphicFramePr>
        <p:xfrm>
          <a:off x="-904874" y="1952624"/>
          <a:ext cx="10706100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Штриховая стрелка вправо 28"/>
          <p:cNvSpPr/>
          <p:nvPr/>
        </p:nvSpPr>
        <p:spPr>
          <a:xfrm rot="10800000">
            <a:off x="2476789" y="942975"/>
            <a:ext cx="1600200" cy="1519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00639" y="1459129"/>
            <a:ext cx="127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" charset="0"/>
              </a:rPr>
              <a:t>- 9,3%</a:t>
            </a:r>
            <a:endParaRPr lang="ru-RU" sz="2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9500" y="1465263"/>
            <a:ext cx="1457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млн. руб.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176" y="977899"/>
            <a:ext cx="18176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5206036" y="1471611"/>
            <a:ext cx="1266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+45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,6%</a:t>
            </a:r>
            <a:endParaRPr lang="ru-RU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028700" y="5876925"/>
            <a:ext cx="3162300" cy="411164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453248"/>
              </p:ext>
            </p:extLst>
          </p:nvPr>
        </p:nvGraphicFramePr>
        <p:xfrm>
          <a:off x="628650" y="1285874"/>
          <a:ext cx="8162926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Text Box 30"/>
          <p:cNvSpPr txBox="1">
            <a:spLocks noChangeArrowheads="1"/>
          </p:cNvSpPr>
          <p:nvPr/>
        </p:nvSpPr>
        <p:spPr bwMode="auto">
          <a:xfrm>
            <a:off x="914400" y="5400674"/>
            <a:ext cx="23241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>
                <a:latin typeface="Verdana" pitchFamily="34" charset="0"/>
                <a:cs typeface="Times New Roman" pitchFamily="18" charset="0"/>
              </a:rPr>
              <a:t>первоначальный план</a:t>
            </a:r>
          </a:p>
        </p:txBody>
      </p:sp>
      <p:sp>
        <p:nvSpPr>
          <p:cNvPr id="26628" name="Text Box 30"/>
          <p:cNvSpPr txBox="1">
            <a:spLocks noChangeArrowheads="1"/>
          </p:cNvSpPr>
          <p:nvPr/>
        </p:nvSpPr>
        <p:spPr bwMode="auto">
          <a:xfrm>
            <a:off x="3438525" y="5448300"/>
            <a:ext cx="21717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>
                <a:latin typeface="Verdana" pitchFamily="34" charset="0"/>
                <a:cs typeface="Times New Roman" pitchFamily="18" charset="0"/>
              </a:rPr>
              <a:t>уточненный план</a:t>
            </a:r>
            <a:br>
              <a:rPr lang="ru-RU" altLang="ru-RU" sz="1400" b="1" dirty="0">
                <a:latin typeface="Verdana" pitchFamily="34" charset="0"/>
                <a:cs typeface="Times New Roman" pitchFamily="18" charset="0"/>
              </a:rPr>
            </a:br>
            <a:endParaRPr lang="ru-RU" altLang="ru-RU" sz="1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629" name="Text Box 30"/>
          <p:cNvSpPr txBox="1">
            <a:spLocks noChangeArrowheads="1"/>
          </p:cNvSpPr>
          <p:nvPr/>
        </p:nvSpPr>
        <p:spPr bwMode="auto">
          <a:xfrm>
            <a:off x="5753100" y="5400675"/>
            <a:ext cx="22002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кассовое </a:t>
            </a:r>
            <a:r>
              <a:rPr lang="ru-RU" altLang="ru-RU" sz="1400" b="1" dirty="0">
                <a:latin typeface="Verdana" pitchFamily="34" charset="0"/>
                <a:cs typeface="Times New Roman" pitchFamily="18" charset="0"/>
              </a:rPr>
              <a:t>исполнение</a:t>
            </a:r>
            <a:r>
              <a:rPr lang="ru-RU" altLang="ru-RU" sz="1600" b="1" dirty="0"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Verdana" pitchFamily="34" charset="0"/>
                <a:cs typeface="Times New Roman" pitchFamily="18" charset="0"/>
              </a:rPr>
            </a:br>
            <a:endParaRPr lang="ru-RU" altLang="ru-RU" sz="16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630" name="Text Box 32"/>
          <p:cNvSpPr txBox="1">
            <a:spLocks noChangeArrowheads="1"/>
          </p:cNvSpPr>
          <p:nvPr/>
        </p:nvSpPr>
        <p:spPr bwMode="auto">
          <a:xfrm>
            <a:off x="1914524" y="6410325"/>
            <a:ext cx="1323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latin typeface="Arial" charset="0"/>
              </a:rPr>
              <a:t>+ </a:t>
            </a:r>
            <a:r>
              <a:rPr lang="ru-RU" altLang="ru-RU" sz="2000" b="1" dirty="0" smtClean="0">
                <a:latin typeface="Arial" charset="0"/>
              </a:rPr>
              <a:t>1842 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26631" name="Text Box 32"/>
          <p:cNvSpPr txBox="1">
            <a:spLocks noChangeArrowheads="1"/>
          </p:cNvSpPr>
          <p:nvPr/>
        </p:nvSpPr>
        <p:spPr bwMode="auto">
          <a:xfrm>
            <a:off x="5105400" y="6407150"/>
            <a:ext cx="1447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latin typeface="Arial" charset="0"/>
              </a:rPr>
              <a:t>88%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4229100" y="5868989"/>
            <a:ext cx="3048000" cy="419100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21445461" lon="11379958" rev="21586951"/>
            </a:camera>
            <a:lightRig rig="threePt" dir="t"/>
          </a:scene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6962773" y="962025"/>
            <a:ext cx="1647826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876300" y="142875"/>
            <a:ext cx="8267700" cy="800100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Основные характеристики расходов бюджета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2019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 txBox="1">
            <a:spLocks/>
          </p:cNvSpPr>
          <p:nvPr/>
        </p:nvSpPr>
        <p:spPr>
          <a:xfrm>
            <a:off x="885825" y="209550"/>
            <a:ext cx="8086725" cy="685800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Динамика кредиторской задолженности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192879"/>
              </p:ext>
            </p:extLst>
          </p:nvPr>
        </p:nvGraphicFramePr>
        <p:xfrm>
          <a:off x="209549" y="742949"/>
          <a:ext cx="9582151" cy="556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27975" y="1477963"/>
            <a:ext cx="1136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млн. руб.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6" y="4752975"/>
            <a:ext cx="7485062" cy="195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552450" y="219075"/>
            <a:ext cx="8541135" cy="609600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 в разрезе муниципальных программ в 2019 году, %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539079"/>
              </p:ext>
            </p:extLst>
          </p:nvPr>
        </p:nvGraphicFramePr>
        <p:xfrm>
          <a:off x="266701" y="914399"/>
          <a:ext cx="8705850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3868206"/>
              </p:ext>
            </p:extLst>
          </p:nvPr>
        </p:nvGraphicFramePr>
        <p:xfrm>
          <a:off x="666750" y="885825"/>
          <a:ext cx="4219574" cy="33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847724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социального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характера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097254"/>
              </p:ext>
            </p:extLst>
          </p:nvPr>
        </p:nvGraphicFramePr>
        <p:xfrm>
          <a:off x="-484188" y="2471737"/>
          <a:ext cx="3865563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1152525" y="1119188"/>
            <a:ext cx="1981200" cy="374571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600" b="1" dirty="0">
              <a:latin typeface="Arial Cyr" pitchFamily="34" charset="0"/>
              <a:cs typeface="Arial Cyr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139029"/>
              </p:ext>
            </p:extLst>
          </p:nvPr>
        </p:nvGraphicFramePr>
        <p:xfrm>
          <a:off x="-123824" y="561975"/>
          <a:ext cx="71056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 descr="imagesCAKB015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07" y="5362575"/>
            <a:ext cx="185499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agesCAC3VE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431256"/>
            <a:ext cx="1800225" cy="138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agesCAI6T2W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44" y="1004095"/>
            <a:ext cx="1871662" cy="13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agesCA2YGSL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94" y="3966369"/>
            <a:ext cx="1789906" cy="12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2" y="41015"/>
            <a:ext cx="8198233" cy="854335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 на развитие экономики и инфраструктуры 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718799"/>
              </p:ext>
            </p:extLst>
          </p:nvPr>
        </p:nvGraphicFramePr>
        <p:xfrm>
          <a:off x="-425450" y="2473325"/>
          <a:ext cx="4156075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1763713" y="1587500"/>
            <a:ext cx="1035050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8942581"/>
              </p:ext>
            </p:extLst>
          </p:nvPr>
        </p:nvGraphicFramePr>
        <p:xfrm>
          <a:off x="180975" y="866775"/>
          <a:ext cx="10487026" cy="573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1" y="228599"/>
            <a:ext cx="8248650" cy="113347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на благоустройство </a:t>
            </a: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городе-курорте </a:t>
            </a: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Кисловодске   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8695627"/>
              </p:ext>
            </p:extLst>
          </p:nvPr>
        </p:nvGraphicFramePr>
        <p:xfrm>
          <a:off x="285751" y="933450"/>
          <a:ext cx="865822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076" y="971550"/>
            <a:ext cx="112395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296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5" y="428625"/>
            <a:ext cx="5439065" cy="42215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5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Спасибо за внимание!</a:t>
            </a:r>
            <a:endParaRPr lang="en-US" sz="5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" name="Picture Placeholder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5CF06A1-3E21-43E6-96A2-E92C80299C1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301" y="2876550"/>
            <a:ext cx="5329236" cy="3552824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  <a:gd name="connsiteX0" fmla="*/ 2971144 w 8548017"/>
              <a:gd name="connsiteY0" fmla="*/ 0 h 6858000"/>
              <a:gd name="connsiteX1" fmla="*/ 7752484 w 8548017"/>
              <a:gd name="connsiteY1" fmla="*/ 0 h 6858000"/>
              <a:gd name="connsiteX2" fmla="*/ 7863964 w 8548017"/>
              <a:gd name="connsiteY2" fmla="*/ 173070 h 6858000"/>
              <a:gd name="connsiteX3" fmla="*/ 8548017 w 8548017"/>
              <a:gd name="connsiteY3" fmla="*/ 1036643 h 6858000"/>
              <a:gd name="connsiteX4" fmla="*/ 8527206 w 8548017"/>
              <a:gd name="connsiteY4" fmla="*/ 1631659 h 6858000"/>
              <a:gd name="connsiteX5" fmla="*/ 8527206 w 8548017"/>
              <a:gd name="connsiteY5" fmla="*/ 6858000 h 6858000"/>
              <a:gd name="connsiteX6" fmla="*/ 1968306 w 8548017"/>
              <a:gd name="connsiteY6" fmla="*/ 6858000 h 6858000"/>
              <a:gd name="connsiteX7" fmla="*/ 1963205 w 8548017"/>
              <a:gd name="connsiteY7" fmla="*/ 6855630 h 6858000"/>
              <a:gd name="connsiteX8" fmla="*/ 1098144 w 8548017"/>
              <a:gd name="connsiteY8" fmla="*/ 6340068 h 6858000"/>
              <a:gd name="connsiteX9" fmla="*/ 430707 w 8548017"/>
              <a:gd name="connsiteY9" fmla="*/ 5690993 h 6858000"/>
              <a:gd name="connsiteX10" fmla="*/ 561 w 8548017"/>
              <a:gd name="connsiteY10" fmla="*/ 4468699 h 6858000"/>
              <a:gd name="connsiteX11" fmla="*/ 47377 w 8548017"/>
              <a:gd name="connsiteY11" fmla="*/ 3944319 h 6858000"/>
              <a:gd name="connsiteX12" fmla="*/ 62248 w 8548017"/>
              <a:gd name="connsiteY12" fmla="*/ 3832572 h 6858000"/>
              <a:gd name="connsiteX13" fmla="*/ 108969 w 8548017"/>
              <a:gd name="connsiteY13" fmla="*/ 3658898 h 6858000"/>
              <a:gd name="connsiteX14" fmla="*/ 139210 w 8548017"/>
              <a:gd name="connsiteY14" fmla="*/ 3591318 h 6858000"/>
              <a:gd name="connsiteX15" fmla="*/ 486668 w 8548017"/>
              <a:gd name="connsiteY15" fmla="*/ 2814496 h 6858000"/>
              <a:gd name="connsiteX16" fmla="*/ 1140836 w 8548017"/>
              <a:gd name="connsiteY16" fmla="*/ 1857357 h 6858000"/>
              <a:gd name="connsiteX17" fmla="*/ 2283959 w 8548017"/>
              <a:gd name="connsiteY17" fmla="*/ 615316 h 6858000"/>
              <a:gd name="connsiteX18" fmla="*/ 2889393 w 8548017"/>
              <a:gd name="connsiteY18" fmla="*/ 66398 h 6858000"/>
              <a:gd name="connsiteX19" fmla="*/ 2971144 w 8548017"/>
              <a:gd name="connsiteY19" fmla="*/ 0 h 6858000"/>
              <a:gd name="connsiteX0" fmla="*/ 2971144 w 8548017"/>
              <a:gd name="connsiteY0" fmla="*/ 73672 h 6931672"/>
              <a:gd name="connsiteX1" fmla="*/ 7752484 w 8548017"/>
              <a:gd name="connsiteY1" fmla="*/ 73672 h 6931672"/>
              <a:gd name="connsiteX2" fmla="*/ 8453900 w 8548017"/>
              <a:gd name="connsiteY2" fmla="*/ 0 h 6931672"/>
              <a:gd name="connsiteX3" fmla="*/ 8548017 w 8548017"/>
              <a:gd name="connsiteY3" fmla="*/ 1110315 h 6931672"/>
              <a:gd name="connsiteX4" fmla="*/ 8527206 w 8548017"/>
              <a:gd name="connsiteY4" fmla="*/ 1705331 h 6931672"/>
              <a:gd name="connsiteX5" fmla="*/ 8527206 w 8548017"/>
              <a:gd name="connsiteY5" fmla="*/ 6931672 h 6931672"/>
              <a:gd name="connsiteX6" fmla="*/ 1968306 w 8548017"/>
              <a:gd name="connsiteY6" fmla="*/ 6931672 h 6931672"/>
              <a:gd name="connsiteX7" fmla="*/ 1963205 w 8548017"/>
              <a:gd name="connsiteY7" fmla="*/ 6929302 h 6931672"/>
              <a:gd name="connsiteX8" fmla="*/ 1098144 w 8548017"/>
              <a:gd name="connsiteY8" fmla="*/ 6413740 h 6931672"/>
              <a:gd name="connsiteX9" fmla="*/ 430707 w 8548017"/>
              <a:gd name="connsiteY9" fmla="*/ 5764665 h 6931672"/>
              <a:gd name="connsiteX10" fmla="*/ 561 w 8548017"/>
              <a:gd name="connsiteY10" fmla="*/ 4542371 h 6931672"/>
              <a:gd name="connsiteX11" fmla="*/ 47377 w 8548017"/>
              <a:gd name="connsiteY11" fmla="*/ 4017991 h 6931672"/>
              <a:gd name="connsiteX12" fmla="*/ 62248 w 8548017"/>
              <a:gd name="connsiteY12" fmla="*/ 3906244 h 6931672"/>
              <a:gd name="connsiteX13" fmla="*/ 108969 w 8548017"/>
              <a:gd name="connsiteY13" fmla="*/ 3732570 h 6931672"/>
              <a:gd name="connsiteX14" fmla="*/ 139210 w 8548017"/>
              <a:gd name="connsiteY14" fmla="*/ 3664990 h 6931672"/>
              <a:gd name="connsiteX15" fmla="*/ 486668 w 8548017"/>
              <a:gd name="connsiteY15" fmla="*/ 2888168 h 6931672"/>
              <a:gd name="connsiteX16" fmla="*/ 1140836 w 8548017"/>
              <a:gd name="connsiteY16" fmla="*/ 1931029 h 6931672"/>
              <a:gd name="connsiteX17" fmla="*/ 2283959 w 8548017"/>
              <a:gd name="connsiteY17" fmla="*/ 688988 h 6931672"/>
              <a:gd name="connsiteX18" fmla="*/ 2889393 w 8548017"/>
              <a:gd name="connsiteY18" fmla="*/ 140070 h 6931672"/>
              <a:gd name="connsiteX19" fmla="*/ 2971144 w 8548017"/>
              <a:gd name="connsiteY19" fmla="*/ 73672 h 6931672"/>
              <a:gd name="connsiteX0" fmla="*/ 2971144 w 8548017"/>
              <a:gd name="connsiteY0" fmla="*/ 73672 h 6931672"/>
              <a:gd name="connsiteX1" fmla="*/ 7752484 w 8548017"/>
              <a:gd name="connsiteY1" fmla="*/ 73672 h 6931672"/>
              <a:gd name="connsiteX2" fmla="*/ 8453900 w 8548017"/>
              <a:gd name="connsiteY2" fmla="*/ 0 h 6931672"/>
              <a:gd name="connsiteX3" fmla="*/ 8548017 w 8548017"/>
              <a:gd name="connsiteY3" fmla="*/ 1110315 h 6931672"/>
              <a:gd name="connsiteX4" fmla="*/ 8527206 w 8548017"/>
              <a:gd name="connsiteY4" fmla="*/ 1705331 h 6931672"/>
              <a:gd name="connsiteX5" fmla="*/ 8527206 w 8548017"/>
              <a:gd name="connsiteY5" fmla="*/ 6931672 h 6931672"/>
              <a:gd name="connsiteX6" fmla="*/ 1968306 w 8548017"/>
              <a:gd name="connsiteY6" fmla="*/ 6931672 h 6931672"/>
              <a:gd name="connsiteX7" fmla="*/ 1963205 w 8548017"/>
              <a:gd name="connsiteY7" fmla="*/ 6929302 h 6931672"/>
              <a:gd name="connsiteX8" fmla="*/ 1098144 w 8548017"/>
              <a:gd name="connsiteY8" fmla="*/ 6413740 h 6931672"/>
              <a:gd name="connsiteX9" fmla="*/ 430707 w 8548017"/>
              <a:gd name="connsiteY9" fmla="*/ 5764665 h 6931672"/>
              <a:gd name="connsiteX10" fmla="*/ 561 w 8548017"/>
              <a:gd name="connsiteY10" fmla="*/ 4542371 h 6931672"/>
              <a:gd name="connsiteX11" fmla="*/ 47377 w 8548017"/>
              <a:gd name="connsiteY11" fmla="*/ 4017991 h 6931672"/>
              <a:gd name="connsiteX12" fmla="*/ 62248 w 8548017"/>
              <a:gd name="connsiteY12" fmla="*/ 3906244 h 6931672"/>
              <a:gd name="connsiteX13" fmla="*/ 108969 w 8548017"/>
              <a:gd name="connsiteY13" fmla="*/ 3732570 h 6931672"/>
              <a:gd name="connsiteX14" fmla="*/ 139210 w 8548017"/>
              <a:gd name="connsiteY14" fmla="*/ 3664990 h 6931672"/>
              <a:gd name="connsiteX15" fmla="*/ 486668 w 8548017"/>
              <a:gd name="connsiteY15" fmla="*/ 2888168 h 6931672"/>
              <a:gd name="connsiteX16" fmla="*/ 1140836 w 8548017"/>
              <a:gd name="connsiteY16" fmla="*/ 1931029 h 6931672"/>
              <a:gd name="connsiteX17" fmla="*/ 2283959 w 8548017"/>
              <a:gd name="connsiteY17" fmla="*/ 688988 h 6931672"/>
              <a:gd name="connsiteX18" fmla="*/ 2889393 w 8548017"/>
              <a:gd name="connsiteY18" fmla="*/ 140070 h 6931672"/>
              <a:gd name="connsiteX19" fmla="*/ 2971144 w 8548017"/>
              <a:gd name="connsiteY19" fmla="*/ 73672 h 6931672"/>
              <a:gd name="connsiteX0" fmla="*/ 2971144 w 8601798"/>
              <a:gd name="connsiteY0" fmla="*/ 1101 h 6859101"/>
              <a:gd name="connsiteX1" fmla="*/ 7752484 w 8601798"/>
              <a:gd name="connsiteY1" fmla="*/ 1101 h 6859101"/>
              <a:gd name="connsiteX2" fmla="*/ 8535835 w 8601798"/>
              <a:gd name="connsiteY2" fmla="*/ 0 h 6859101"/>
              <a:gd name="connsiteX3" fmla="*/ 8548017 w 8601798"/>
              <a:gd name="connsiteY3" fmla="*/ 1037744 h 6859101"/>
              <a:gd name="connsiteX4" fmla="*/ 8527206 w 8601798"/>
              <a:gd name="connsiteY4" fmla="*/ 1632760 h 6859101"/>
              <a:gd name="connsiteX5" fmla="*/ 8527206 w 8601798"/>
              <a:gd name="connsiteY5" fmla="*/ 6859101 h 6859101"/>
              <a:gd name="connsiteX6" fmla="*/ 1968306 w 8601798"/>
              <a:gd name="connsiteY6" fmla="*/ 6859101 h 6859101"/>
              <a:gd name="connsiteX7" fmla="*/ 1963205 w 8601798"/>
              <a:gd name="connsiteY7" fmla="*/ 6856731 h 6859101"/>
              <a:gd name="connsiteX8" fmla="*/ 1098144 w 8601798"/>
              <a:gd name="connsiteY8" fmla="*/ 6341169 h 6859101"/>
              <a:gd name="connsiteX9" fmla="*/ 430707 w 8601798"/>
              <a:gd name="connsiteY9" fmla="*/ 5692094 h 6859101"/>
              <a:gd name="connsiteX10" fmla="*/ 561 w 8601798"/>
              <a:gd name="connsiteY10" fmla="*/ 4469800 h 6859101"/>
              <a:gd name="connsiteX11" fmla="*/ 47377 w 8601798"/>
              <a:gd name="connsiteY11" fmla="*/ 3945420 h 6859101"/>
              <a:gd name="connsiteX12" fmla="*/ 62248 w 8601798"/>
              <a:gd name="connsiteY12" fmla="*/ 3833673 h 6859101"/>
              <a:gd name="connsiteX13" fmla="*/ 108969 w 8601798"/>
              <a:gd name="connsiteY13" fmla="*/ 3659999 h 6859101"/>
              <a:gd name="connsiteX14" fmla="*/ 139210 w 8601798"/>
              <a:gd name="connsiteY14" fmla="*/ 3592419 h 6859101"/>
              <a:gd name="connsiteX15" fmla="*/ 486668 w 8601798"/>
              <a:gd name="connsiteY15" fmla="*/ 2815597 h 6859101"/>
              <a:gd name="connsiteX16" fmla="*/ 1140836 w 8601798"/>
              <a:gd name="connsiteY16" fmla="*/ 1858458 h 6859101"/>
              <a:gd name="connsiteX17" fmla="*/ 2283959 w 8601798"/>
              <a:gd name="connsiteY17" fmla="*/ 616417 h 6859101"/>
              <a:gd name="connsiteX18" fmla="*/ 2889393 w 8601798"/>
              <a:gd name="connsiteY18" fmla="*/ 67499 h 6859101"/>
              <a:gd name="connsiteX19" fmla="*/ 2971144 w 8601798"/>
              <a:gd name="connsiteY19" fmla="*/ 1101 h 6859101"/>
              <a:gd name="connsiteX0" fmla="*/ 2971144 w 8875759"/>
              <a:gd name="connsiteY0" fmla="*/ 1101 h 6859101"/>
              <a:gd name="connsiteX1" fmla="*/ 7752484 w 8875759"/>
              <a:gd name="connsiteY1" fmla="*/ 1101 h 6859101"/>
              <a:gd name="connsiteX2" fmla="*/ 8535835 w 8875759"/>
              <a:gd name="connsiteY2" fmla="*/ 0 h 6859101"/>
              <a:gd name="connsiteX3" fmla="*/ 8875759 w 8875759"/>
              <a:gd name="connsiteY3" fmla="*/ 1139344 h 6859101"/>
              <a:gd name="connsiteX4" fmla="*/ 8527206 w 8875759"/>
              <a:gd name="connsiteY4" fmla="*/ 1632760 h 6859101"/>
              <a:gd name="connsiteX5" fmla="*/ 8527206 w 8875759"/>
              <a:gd name="connsiteY5" fmla="*/ 6859101 h 6859101"/>
              <a:gd name="connsiteX6" fmla="*/ 1968306 w 8875759"/>
              <a:gd name="connsiteY6" fmla="*/ 6859101 h 6859101"/>
              <a:gd name="connsiteX7" fmla="*/ 1963205 w 8875759"/>
              <a:gd name="connsiteY7" fmla="*/ 6856731 h 6859101"/>
              <a:gd name="connsiteX8" fmla="*/ 1098144 w 8875759"/>
              <a:gd name="connsiteY8" fmla="*/ 6341169 h 6859101"/>
              <a:gd name="connsiteX9" fmla="*/ 430707 w 8875759"/>
              <a:gd name="connsiteY9" fmla="*/ 5692094 h 6859101"/>
              <a:gd name="connsiteX10" fmla="*/ 561 w 8875759"/>
              <a:gd name="connsiteY10" fmla="*/ 4469800 h 6859101"/>
              <a:gd name="connsiteX11" fmla="*/ 47377 w 8875759"/>
              <a:gd name="connsiteY11" fmla="*/ 3945420 h 6859101"/>
              <a:gd name="connsiteX12" fmla="*/ 62248 w 8875759"/>
              <a:gd name="connsiteY12" fmla="*/ 3833673 h 6859101"/>
              <a:gd name="connsiteX13" fmla="*/ 108969 w 8875759"/>
              <a:gd name="connsiteY13" fmla="*/ 3659999 h 6859101"/>
              <a:gd name="connsiteX14" fmla="*/ 139210 w 8875759"/>
              <a:gd name="connsiteY14" fmla="*/ 3592419 h 6859101"/>
              <a:gd name="connsiteX15" fmla="*/ 486668 w 8875759"/>
              <a:gd name="connsiteY15" fmla="*/ 2815597 h 6859101"/>
              <a:gd name="connsiteX16" fmla="*/ 1140836 w 8875759"/>
              <a:gd name="connsiteY16" fmla="*/ 1858458 h 6859101"/>
              <a:gd name="connsiteX17" fmla="*/ 2283959 w 8875759"/>
              <a:gd name="connsiteY17" fmla="*/ 616417 h 6859101"/>
              <a:gd name="connsiteX18" fmla="*/ 2889393 w 8875759"/>
              <a:gd name="connsiteY18" fmla="*/ 67499 h 6859101"/>
              <a:gd name="connsiteX19" fmla="*/ 2971144 w 8875759"/>
              <a:gd name="connsiteY19" fmla="*/ 1101 h 6859101"/>
              <a:gd name="connsiteX0" fmla="*/ 2971144 w 8875759"/>
              <a:gd name="connsiteY0" fmla="*/ 0 h 6858000"/>
              <a:gd name="connsiteX1" fmla="*/ 7752484 w 8875759"/>
              <a:gd name="connsiteY1" fmla="*/ 0 h 6858000"/>
              <a:gd name="connsiteX2" fmla="*/ 8781642 w 8875759"/>
              <a:gd name="connsiteY2" fmla="*/ 85984 h 6858000"/>
              <a:gd name="connsiteX3" fmla="*/ 8875759 w 8875759"/>
              <a:gd name="connsiteY3" fmla="*/ 1138243 h 6858000"/>
              <a:gd name="connsiteX4" fmla="*/ 8527206 w 8875759"/>
              <a:gd name="connsiteY4" fmla="*/ 1631659 h 6858000"/>
              <a:gd name="connsiteX5" fmla="*/ 8527206 w 8875759"/>
              <a:gd name="connsiteY5" fmla="*/ 6858000 h 6858000"/>
              <a:gd name="connsiteX6" fmla="*/ 1968306 w 8875759"/>
              <a:gd name="connsiteY6" fmla="*/ 6858000 h 6858000"/>
              <a:gd name="connsiteX7" fmla="*/ 1963205 w 8875759"/>
              <a:gd name="connsiteY7" fmla="*/ 6855630 h 6858000"/>
              <a:gd name="connsiteX8" fmla="*/ 1098144 w 8875759"/>
              <a:gd name="connsiteY8" fmla="*/ 6340068 h 6858000"/>
              <a:gd name="connsiteX9" fmla="*/ 430707 w 8875759"/>
              <a:gd name="connsiteY9" fmla="*/ 5690993 h 6858000"/>
              <a:gd name="connsiteX10" fmla="*/ 561 w 8875759"/>
              <a:gd name="connsiteY10" fmla="*/ 4468699 h 6858000"/>
              <a:gd name="connsiteX11" fmla="*/ 47377 w 8875759"/>
              <a:gd name="connsiteY11" fmla="*/ 3944319 h 6858000"/>
              <a:gd name="connsiteX12" fmla="*/ 62248 w 8875759"/>
              <a:gd name="connsiteY12" fmla="*/ 3832572 h 6858000"/>
              <a:gd name="connsiteX13" fmla="*/ 108969 w 8875759"/>
              <a:gd name="connsiteY13" fmla="*/ 3658898 h 6858000"/>
              <a:gd name="connsiteX14" fmla="*/ 139210 w 8875759"/>
              <a:gd name="connsiteY14" fmla="*/ 3591318 h 6858000"/>
              <a:gd name="connsiteX15" fmla="*/ 486668 w 8875759"/>
              <a:gd name="connsiteY15" fmla="*/ 2814496 h 6858000"/>
              <a:gd name="connsiteX16" fmla="*/ 1140836 w 8875759"/>
              <a:gd name="connsiteY16" fmla="*/ 1857357 h 6858000"/>
              <a:gd name="connsiteX17" fmla="*/ 2283959 w 8875759"/>
              <a:gd name="connsiteY17" fmla="*/ 615316 h 6858000"/>
              <a:gd name="connsiteX18" fmla="*/ 2889393 w 8875759"/>
              <a:gd name="connsiteY18" fmla="*/ 66398 h 6858000"/>
              <a:gd name="connsiteX19" fmla="*/ 2971144 w 8875759"/>
              <a:gd name="connsiteY19" fmla="*/ 0 h 6858000"/>
              <a:gd name="connsiteX0" fmla="*/ 2971144 w 8943533"/>
              <a:gd name="connsiteY0" fmla="*/ 1101 h 6859101"/>
              <a:gd name="connsiteX1" fmla="*/ 7752484 w 8943533"/>
              <a:gd name="connsiteY1" fmla="*/ 1101 h 6859101"/>
              <a:gd name="connsiteX2" fmla="*/ 8879965 w 8943533"/>
              <a:gd name="connsiteY2" fmla="*/ 0 h 6859101"/>
              <a:gd name="connsiteX3" fmla="*/ 8875759 w 8943533"/>
              <a:gd name="connsiteY3" fmla="*/ 1139344 h 6859101"/>
              <a:gd name="connsiteX4" fmla="*/ 8527206 w 8943533"/>
              <a:gd name="connsiteY4" fmla="*/ 1632760 h 6859101"/>
              <a:gd name="connsiteX5" fmla="*/ 8527206 w 8943533"/>
              <a:gd name="connsiteY5" fmla="*/ 6859101 h 6859101"/>
              <a:gd name="connsiteX6" fmla="*/ 1968306 w 8943533"/>
              <a:gd name="connsiteY6" fmla="*/ 6859101 h 6859101"/>
              <a:gd name="connsiteX7" fmla="*/ 1963205 w 8943533"/>
              <a:gd name="connsiteY7" fmla="*/ 6856731 h 6859101"/>
              <a:gd name="connsiteX8" fmla="*/ 1098144 w 8943533"/>
              <a:gd name="connsiteY8" fmla="*/ 6341169 h 6859101"/>
              <a:gd name="connsiteX9" fmla="*/ 430707 w 8943533"/>
              <a:gd name="connsiteY9" fmla="*/ 5692094 h 6859101"/>
              <a:gd name="connsiteX10" fmla="*/ 561 w 8943533"/>
              <a:gd name="connsiteY10" fmla="*/ 4469800 h 6859101"/>
              <a:gd name="connsiteX11" fmla="*/ 47377 w 8943533"/>
              <a:gd name="connsiteY11" fmla="*/ 3945420 h 6859101"/>
              <a:gd name="connsiteX12" fmla="*/ 62248 w 8943533"/>
              <a:gd name="connsiteY12" fmla="*/ 3833673 h 6859101"/>
              <a:gd name="connsiteX13" fmla="*/ 108969 w 8943533"/>
              <a:gd name="connsiteY13" fmla="*/ 3659999 h 6859101"/>
              <a:gd name="connsiteX14" fmla="*/ 139210 w 8943533"/>
              <a:gd name="connsiteY14" fmla="*/ 3592419 h 6859101"/>
              <a:gd name="connsiteX15" fmla="*/ 486668 w 8943533"/>
              <a:gd name="connsiteY15" fmla="*/ 2815597 h 6859101"/>
              <a:gd name="connsiteX16" fmla="*/ 1140836 w 8943533"/>
              <a:gd name="connsiteY16" fmla="*/ 1858458 h 6859101"/>
              <a:gd name="connsiteX17" fmla="*/ 2283959 w 8943533"/>
              <a:gd name="connsiteY17" fmla="*/ 616417 h 6859101"/>
              <a:gd name="connsiteX18" fmla="*/ 2889393 w 8943533"/>
              <a:gd name="connsiteY18" fmla="*/ 67499 h 6859101"/>
              <a:gd name="connsiteX19" fmla="*/ 2971144 w 8943533"/>
              <a:gd name="connsiteY19" fmla="*/ 1101 h 6859101"/>
              <a:gd name="connsiteX0" fmla="*/ 2971144 w 8914877"/>
              <a:gd name="connsiteY0" fmla="*/ 1101 h 6859101"/>
              <a:gd name="connsiteX1" fmla="*/ 7752484 w 8914877"/>
              <a:gd name="connsiteY1" fmla="*/ 1101 h 6859101"/>
              <a:gd name="connsiteX2" fmla="*/ 8879965 w 8914877"/>
              <a:gd name="connsiteY2" fmla="*/ 0 h 6859101"/>
              <a:gd name="connsiteX3" fmla="*/ 8498857 w 8914877"/>
              <a:gd name="connsiteY3" fmla="*/ 616830 h 6859101"/>
              <a:gd name="connsiteX4" fmla="*/ 8527206 w 8914877"/>
              <a:gd name="connsiteY4" fmla="*/ 1632760 h 6859101"/>
              <a:gd name="connsiteX5" fmla="*/ 8527206 w 8914877"/>
              <a:gd name="connsiteY5" fmla="*/ 6859101 h 6859101"/>
              <a:gd name="connsiteX6" fmla="*/ 1968306 w 8914877"/>
              <a:gd name="connsiteY6" fmla="*/ 6859101 h 6859101"/>
              <a:gd name="connsiteX7" fmla="*/ 1963205 w 8914877"/>
              <a:gd name="connsiteY7" fmla="*/ 6856731 h 6859101"/>
              <a:gd name="connsiteX8" fmla="*/ 1098144 w 8914877"/>
              <a:gd name="connsiteY8" fmla="*/ 6341169 h 6859101"/>
              <a:gd name="connsiteX9" fmla="*/ 430707 w 8914877"/>
              <a:gd name="connsiteY9" fmla="*/ 5692094 h 6859101"/>
              <a:gd name="connsiteX10" fmla="*/ 561 w 8914877"/>
              <a:gd name="connsiteY10" fmla="*/ 4469800 h 6859101"/>
              <a:gd name="connsiteX11" fmla="*/ 47377 w 8914877"/>
              <a:gd name="connsiteY11" fmla="*/ 3945420 h 6859101"/>
              <a:gd name="connsiteX12" fmla="*/ 62248 w 8914877"/>
              <a:gd name="connsiteY12" fmla="*/ 3833673 h 6859101"/>
              <a:gd name="connsiteX13" fmla="*/ 108969 w 8914877"/>
              <a:gd name="connsiteY13" fmla="*/ 3659999 h 6859101"/>
              <a:gd name="connsiteX14" fmla="*/ 139210 w 8914877"/>
              <a:gd name="connsiteY14" fmla="*/ 3592419 h 6859101"/>
              <a:gd name="connsiteX15" fmla="*/ 486668 w 8914877"/>
              <a:gd name="connsiteY15" fmla="*/ 2815597 h 6859101"/>
              <a:gd name="connsiteX16" fmla="*/ 1140836 w 8914877"/>
              <a:gd name="connsiteY16" fmla="*/ 1858458 h 6859101"/>
              <a:gd name="connsiteX17" fmla="*/ 2283959 w 8914877"/>
              <a:gd name="connsiteY17" fmla="*/ 616417 h 6859101"/>
              <a:gd name="connsiteX18" fmla="*/ 2889393 w 8914877"/>
              <a:gd name="connsiteY18" fmla="*/ 67499 h 6859101"/>
              <a:gd name="connsiteX19" fmla="*/ 2971144 w 8914877"/>
              <a:gd name="connsiteY19" fmla="*/ 1101 h 6859101"/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8498857 w 8527206"/>
              <a:gd name="connsiteY2" fmla="*/ 615729 h 6858000"/>
              <a:gd name="connsiteX3" fmla="*/ 8527206 w 8527206"/>
              <a:gd name="connsiteY3" fmla="*/ 1631659 h 6858000"/>
              <a:gd name="connsiteX4" fmla="*/ 8527206 w 8527206"/>
              <a:gd name="connsiteY4" fmla="*/ 6858000 h 6858000"/>
              <a:gd name="connsiteX5" fmla="*/ 1968306 w 8527206"/>
              <a:gd name="connsiteY5" fmla="*/ 6858000 h 6858000"/>
              <a:gd name="connsiteX6" fmla="*/ 1963205 w 8527206"/>
              <a:gd name="connsiteY6" fmla="*/ 6855630 h 6858000"/>
              <a:gd name="connsiteX7" fmla="*/ 1098144 w 8527206"/>
              <a:gd name="connsiteY7" fmla="*/ 6340068 h 6858000"/>
              <a:gd name="connsiteX8" fmla="*/ 430707 w 8527206"/>
              <a:gd name="connsiteY8" fmla="*/ 5690993 h 6858000"/>
              <a:gd name="connsiteX9" fmla="*/ 561 w 8527206"/>
              <a:gd name="connsiteY9" fmla="*/ 4468699 h 6858000"/>
              <a:gd name="connsiteX10" fmla="*/ 47377 w 8527206"/>
              <a:gd name="connsiteY10" fmla="*/ 3944319 h 6858000"/>
              <a:gd name="connsiteX11" fmla="*/ 62248 w 8527206"/>
              <a:gd name="connsiteY11" fmla="*/ 3832572 h 6858000"/>
              <a:gd name="connsiteX12" fmla="*/ 108969 w 8527206"/>
              <a:gd name="connsiteY12" fmla="*/ 3658898 h 6858000"/>
              <a:gd name="connsiteX13" fmla="*/ 139210 w 8527206"/>
              <a:gd name="connsiteY13" fmla="*/ 3591318 h 6858000"/>
              <a:gd name="connsiteX14" fmla="*/ 486668 w 8527206"/>
              <a:gd name="connsiteY14" fmla="*/ 2814496 h 6858000"/>
              <a:gd name="connsiteX15" fmla="*/ 1140836 w 8527206"/>
              <a:gd name="connsiteY15" fmla="*/ 1857357 h 6858000"/>
              <a:gd name="connsiteX16" fmla="*/ 2283959 w 8527206"/>
              <a:gd name="connsiteY16" fmla="*/ 615316 h 6858000"/>
              <a:gd name="connsiteX17" fmla="*/ 2889393 w 8527206"/>
              <a:gd name="connsiteY17" fmla="*/ 66398 h 6858000"/>
              <a:gd name="connsiteX18" fmla="*/ 2971144 w 8527206"/>
              <a:gd name="connsiteY18" fmla="*/ 0 h 6858000"/>
              <a:gd name="connsiteX0" fmla="*/ 2971144 w 8531631"/>
              <a:gd name="connsiteY0" fmla="*/ 8385 h 6866385"/>
              <a:gd name="connsiteX1" fmla="*/ 7752484 w 8531631"/>
              <a:gd name="connsiteY1" fmla="*/ 8385 h 6866385"/>
              <a:gd name="connsiteX2" fmla="*/ 8531631 w 8531631"/>
              <a:gd name="connsiteY2" fmla="*/ 0 h 6866385"/>
              <a:gd name="connsiteX3" fmla="*/ 8527206 w 8531631"/>
              <a:gd name="connsiteY3" fmla="*/ 1640044 h 6866385"/>
              <a:gd name="connsiteX4" fmla="*/ 8527206 w 8531631"/>
              <a:gd name="connsiteY4" fmla="*/ 6866385 h 6866385"/>
              <a:gd name="connsiteX5" fmla="*/ 1968306 w 8531631"/>
              <a:gd name="connsiteY5" fmla="*/ 6866385 h 6866385"/>
              <a:gd name="connsiteX6" fmla="*/ 1963205 w 8531631"/>
              <a:gd name="connsiteY6" fmla="*/ 6864015 h 6866385"/>
              <a:gd name="connsiteX7" fmla="*/ 1098144 w 8531631"/>
              <a:gd name="connsiteY7" fmla="*/ 6348453 h 6866385"/>
              <a:gd name="connsiteX8" fmla="*/ 430707 w 8531631"/>
              <a:gd name="connsiteY8" fmla="*/ 5699378 h 6866385"/>
              <a:gd name="connsiteX9" fmla="*/ 561 w 8531631"/>
              <a:gd name="connsiteY9" fmla="*/ 4477084 h 6866385"/>
              <a:gd name="connsiteX10" fmla="*/ 47377 w 8531631"/>
              <a:gd name="connsiteY10" fmla="*/ 3952704 h 6866385"/>
              <a:gd name="connsiteX11" fmla="*/ 62248 w 8531631"/>
              <a:gd name="connsiteY11" fmla="*/ 3840957 h 6866385"/>
              <a:gd name="connsiteX12" fmla="*/ 108969 w 8531631"/>
              <a:gd name="connsiteY12" fmla="*/ 3667283 h 6866385"/>
              <a:gd name="connsiteX13" fmla="*/ 139210 w 8531631"/>
              <a:gd name="connsiteY13" fmla="*/ 3599703 h 6866385"/>
              <a:gd name="connsiteX14" fmla="*/ 486668 w 8531631"/>
              <a:gd name="connsiteY14" fmla="*/ 2822881 h 6866385"/>
              <a:gd name="connsiteX15" fmla="*/ 1140836 w 8531631"/>
              <a:gd name="connsiteY15" fmla="*/ 1865742 h 6866385"/>
              <a:gd name="connsiteX16" fmla="*/ 2283959 w 8531631"/>
              <a:gd name="connsiteY16" fmla="*/ 623701 h 6866385"/>
              <a:gd name="connsiteX17" fmla="*/ 2889393 w 8531631"/>
              <a:gd name="connsiteY17" fmla="*/ 74783 h 6866385"/>
              <a:gd name="connsiteX18" fmla="*/ 2971144 w 8531631"/>
              <a:gd name="connsiteY18" fmla="*/ 8385 h 6866385"/>
              <a:gd name="connsiteX0" fmla="*/ 2971144 w 8527206"/>
              <a:gd name="connsiteY0" fmla="*/ 21085 h 6879085"/>
              <a:gd name="connsiteX1" fmla="*/ 7752484 w 8527206"/>
              <a:gd name="connsiteY1" fmla="*/ 21085 h 6879085"/>
              <a:gd name="connsiteX2" fmla="*/ 8517292 w 8527206"/>
              <a:gd name="connsiteY2" fmla="*/ 0 h 6879085"/>
              <a:gd name="connsiteX3" fmla="*/ 8527206 w 8527206"/>
              <a:gd name="connsiteY3" fmla="*/ 1652744 h 6879085"/>
              <a:gd name="connsiteX4" fmla="*/ 8527206 w 8527206"/>
              <a:gd name="connsiteY4" fmla="*/ 6879085 h 6879085"/>
              <a:gd name="connsiteX5" fmla="*/ 1968306 w 8527206"/>
              <a:gd name="connsiteY5" fmla="*/ 6879085 h 6879085"/>
              <a:gd name="connsiteX6" fmla="*/ 1963205 w 8527206"/>
              <a:gd name="connsiteY6" fmla="*/ 6876715 h 6879085"/>
              <a:gd name="connsiteX7" fmla="*/ 1098144 w 8527206"/>
              <a:gd name="connsiteY7" fmla="*/ 6361153 h 6879085"/>
              <a:gd name="connsiteX8" fmla="*/ 430707 w 8527206"/>
              <a:gd name="connsiteY8" fmla="*/ 5712078 h 6879085"/>
              <a:gd name="connsiteX9" fmla="*/ 561 w 8527206"/>
              <a:gd name="connsiteY9" fmla="*/ 4489784 h 6879085"/>
              <a:gd name="connsiteX10" fmla="*/ 47377 w 8527206"/>
              <a:gd name="connsiteY10" fmla="*/ 3965404 h 6879085"/>
              <a:gd name="connsiteX11" fmla="*/ 62248 w 8527206"/>
              <a:gd name="connsiteY11" fmla="*/ 3853657 h 6879085"/>
              <a:gd name="connsiteX12" fmla="*/ 108969 w 8527206"/>
              <a:gd name="connsiteY12" fmla="*/ 3679983 h 6879085"/>
              <a:gd name="connsiteX13" fmla="*/ 139210 w 8527206"/>
              <a:gd name="connsiteY13" fmla="*/ 3612403 h 6879085"/>
              <a:gd name="connsiteX14" fmla="*/ 486668 w 8527206"/>
              <a:gd name="connsiteY14" fmla="*/ 2835581 h 6879085"/>
              <a:gd name="connsiteX15" fmla="*/ 1140836 w 8527206"/>
              <a:gd name="connsiteY15" fmla="*/ 1878442 h 6879085"/>
              <a:gd name="connsiteX16" fmla="*/ 2283959 w 8527206"/>
              <a:gd name="connsiteY16" fmla="*/ 636401 h 6879085"/>
              <a:gd name="connsiteX17" fmla="*/ 2889393 w 8527206"/>
              <a:gd name="connsiteY17" fmla="*/ 87483 h 6879085"/>
              <a:gd name="connsiteX18" fmla="*/ 2971144 w 8527206"/>
              <a:gd name="connsiteY18" fmla="*/ 21085 h 687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79085">
                <a:moveTo>
                  <a:pt x="2971144" y="21085"/>
                </a:moveTo>
                <a:lnTo>
                  <a:pt x="7752484" y="21085"/>
                </a:lnTo>
                <a:lnTo>
                  <a:pt x="8517292" y="0"/>
                </a:lnTo>
                <a:cubicBezTo>
                  <a:pt x="8520597" y="550915"/>
                  <a:pt x="8523901" y="1101829"/>
                  <a:pt x="8527206" y="1652744"/>
                </a:cubicBezTo>
                <a:lnTo>
                  <a:pt x="8527206" y="6879085"/>
                </a:lnTo>
                <a:lnTo>
                  <a:pt x="1968306" y="6879085"/>
                </a:lnTo>
                <a:lnTo>
                  <a:pt x="1963205" y="6876715"/>
                </a:lnTo>
                <a:cubicBezTo>
                  <a:pt x="1660296" y="6729085"/>
                  <a:pt x="1369305" y="6562034"/>
                  <a:pt x="1098144" y="6361153"/>
                </a:cubicBezTo>
                <a:cubicBezTo>
                  <a:pt x="846763" y="6174731"/>
                  <a:pt x="618854" y="5964164"/>
                  <a:pt x="430707" y="5712078"/>
                </a:cubicBezTo>
                <a:cubicBezTo>
                  <a:pt x="160576" y="5349599"/>
                  <a:pt x="10446" y="4944560"/>
                  <a:pt x="561" y="4489784"/>
                </a:cubicBezTo>
                <a:cubicBezTo>
                  <a:pt x="-3349" y="4313367"/>
                  <a:pt x="13298" y="4138562"/>
                  <a:pt x="47377" y="3965404"/>
                </a:cubicBezTo>
                <a:cubicBezTo>
                  <a:pt x="54591" y="3928616"/>
                  <a:pt x="57532" y="3891117"/>
                  <a:pt x="62248" y="3853657"/>
                </a:cubicBezTo>
                <a:lnTo>
                  <a:pt x="108969" y="3679983"/>
                </a:lnTo>
                <a:cubicBezTo>
                  <a:pt x="119050" y="3657455"/>
                  <a:pt x="131522" y="3636010"/>
                  <a:pt x="139210" y="3612403"/>
                </a:cubicBezTo>
                <a:cubicBezTo>
                  <a:pt x="227692" y="3341611"/>
                  <a:pt x="347049" y="3083914"/>
                  <a:pt x="486668" y="2835581"/>
                </a:cubicBezTo>
                <a:cubicBezTo>
                  <a:pt x="676736" y="2497691"/>
                  <a:pt x="899048" y="2181095"/>
                  <a:pt x="1140836" y="1878442"/>
                </a:cubicBezTo>
                <a:cubicBezTo>
                  <a:pt x="1492243" y="1437311"/>
                  <a:pt x="1878074" y="1027633"/>
                  <a:pt x="2283959" y="636401"/>
                </a:cubicBezTo>
                <a:cubicBezTo>
                  <a:pt x="2480507" y="447118"/>
                  <a:pt x="2681614" y="263303"/>
                  <a:pt x="2889393" y="87483"/>
                </a:cubicBezTo>
                <a:lnTo>
                  <a:pt x="2971144" y="2108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879210"/>
              </p:ext>
            </p:extLst>
          </p:nvPr>
        </p:nvGraphicFramePr>
        <p:xfrm>
          <a:off x="1514478" y="276225"/>
          <a:ext cx="7391398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6699" y="-123825"/>
            <a:ext cx="8696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Основные параметры исполнения бюджета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Кисловодска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за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2019 год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44468"/>
              </p:ext>
            </p:extLst>
          </p:nvPr>
        </p:nvGraphicFramePr>
        <p:xfrm>
          <a:off x="352424" y="3865763"/>
          <a:ext cx="8601076" cy="2901627"/>
        </p:xfrm>
        <a:graphic>
          <a:graphicData uri="http://schemas.openxmlformats.org/drawingml/2006/table">
            <a:tbl>
              <a:tblPr/>
              <a:tblGrid>
                <a:gridCol w="2958392"/>
                <a:gridCol w="2183349"/>
                <a:gridCol w="1795829"/>
                <a:gridCol w="1663506"/>
              </a:tblGrid>
              <a:tr h="37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69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(первоначальный план)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(уточненный план)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79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1 998,97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3 534,16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3 203,32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65737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818,90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963 13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708,54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65737">
                <a:tc>
                  <a:txBody>
                    <a:bodyPr/>
                    <a:lstStyle/>
                    <a:p>
                      <a:pPr marL="3603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1 180,07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2 571,03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2 494 77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000"/>
                      </a:srgbClr>
                    </a:solidFill>
                  </a:tcPr>
                </a:tc>
              </a:tr>
              <a:tr h="469375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1 998,97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3 840,66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3 362,01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</a:tr>
              <a:tr h="58217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Профицит  +; Дефицит  -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-252,25 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-158,69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931472"/>
              </p:ext>
            </p:extLst>
          </p:nvPr>
        </p:nvGraphicFramePr>
        <p:xfrm>
          <a:off x="638175" y="1028700"/>
          <a:ext cx="7296149" cy="406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9125" y="1019175"/>
            <a:ext cx="155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883623"/>
              </p:ext>
            </p:extLst>
          </p:nvPr>
        </p:nvGraphicFramePr>
        <p:xfrm>
          <a:off x="257175" y="1119188"/>
          <a:ext cx="8629650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5350" y="6350"/>
            <a:ext cx="7629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Динамика основных параметров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исполнения бюджета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Кисловодска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за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2015-2019 годы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1775" y="935038"/>
            <a:ext cx="124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" y="200025"/>
            <a:ext cx="8296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Итоги реализации бюджетной политики        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2019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63190989"/>
              </p:ext>
            </p:extLst>
          </p:nvPr>
        </p:nvGraphicFramePr>
        <p:xfrm>
          <a:off x="1409700" y="962026"/>
          <a:ext cx="5419725" cy="549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5312808"/>
              </p:ext>
            </p:extLst>
          </p:nvPr>
        </p:nvGraphicFramePr>
        <p:xfrm>
          <a:off x="6800851" y="1504950"/>
          <a:ext cx="2219324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80350" y="935038"/>
            <a:ext cx="1174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523999" y="1485900"/>
            <a:ext cx="1114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67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124075" y="2762250"/>
            <a:ext cx="857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15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2162175" y="3971925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41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1781175" y="5257800"/>
            <a:ext cx="62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7</a:t>
            </a:r>
            <a:endParaRPr lang="ru-RU" sz="3600" b="1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2339114"/>
            <a:ext cx="1695451" cy="28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477963"/>
            <a:ext cx="12319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868546"/>
              </p:ext>
            </p:extLst>
          </p:nvPr>
        </p:nvGraphicFramePr>
        <p:xfrm>
          <a:off x="1780021" y="1154545"/>
          <a:ext cx="7363979" cy="551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9" name="Rectangle 100"/>
          <p:cNvSpPr>
            <a:spLocks noChangeArrowheads="1"/>
          </p:cNvSpPr>
          <p:nvPr/>
        </p:nvSpPr>
        <p:spPr bwMode="auto">
          <a:xfrm>
            <a:off x="76200" y="5734050"/>
            <a:ext cx="528637" cy="5429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19460" name="Rectangle 102"/>
          <p:cNvSpPr>
            <a:spLocks noChangeArrowheads="1"/>
          </p:cNvSpPr>
          <p:nvPr/>
        </p:nvSpPr>
        <p:spPr bwMode="auto">
          <a:xfrm>
            <a:off x="82550" y="5010150"/>
            <a:ext cx="517525" cy="54451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102"/>
          <p:cNvSpPr>
            <a:spLocks noChangeArrowheads="1"/>
          </p:cNvSpPr>
          <p:nvPr/>
        </p:nvSpPr>
        <p:spPr bwMode="auto">
          <a:xfrm>
            <a:off x="88900" y="3875088"/>
            <a:ext cx="517525" cy="500062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102"/>
          <p:cNvSpPr>
            <a:spLocks noChangeArrowheads="1"/>
          </p:cNvSpPr>
          <p:nvPr/>
        </p:nvSpPr>
        <p:spPr bwMode="auto">
          <a:xfrm>
            <a:off x="155575" y="1584325"/>
            <a:ext cx="517525" cy="490538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Text Box 101"/>
          <p:cNvSpPr txBox="1">
            <a:spLocks noChangeArrowheads="1"/>
          </p:cNvSpPr>
          <p:nvPr/>
        </p:nvSpPr>
        <p:spPr bwMode="auto">
          <a:xfrm>
            <a:off x="657226" y="5753099"/>
            <a:ext cx="2478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>
                <a:latin typeface="Arial" charset="0"/>
              </a:rPr>
              <a:t>Налоговые доходы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9465" name="Text Box 101"/>
          <p:cNvSpPr txBox="1">
            <a:spLocks noChangeArrowheads="1"/>
          </p:cNvSpPr>
          <p:nvPr/>
        </p:nvSpPr>
        <p:spPr bwMode="auto">
          <a:xfrm>
            <a:off x="809625" y="1609725"/>
            <a:ext cx="2238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>
                <a:latin typeface="Arial" charset="0"/>
              </a:rPr>
              <a:t>Безвозмездные поступления (за исключением дотации на выравнивание бюджетной обеспеченности)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9466" name="Text Box 101"/>
          <p:cNvSpPr txBox="1">
            <a:spLocks noChangeArrowheads="1"/>
          </p:cNvSpPr>
          <p:nvPr/>
        </p:nvSpPr>
        <p:spPr bwMode="auto">
          <a:xfrm>
            <a:off x="733425" y="5067300"/>
            <a:ext cx="237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>
                <a:latin typeface="Arial" charset="0"/>
              </a:rPr>
              <a:t>Неналоговые доходы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9467" name="Text Box 101"/>
          <p:cNvSpPr txBox="1">
            <a:spLocks noChangeArrowheads="1"/>
          </p:cNvSpPr>
          <p:nvPr/>
        </p:nvSpPr>
        <p:spPr bwMode="auto">
          <a:xfrm>
            <a:off x="712788" y="3749675"/>
            <a:ext cx="2522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>
                <a:latin typeface="Arial" charset="0"/>
              </a:rPr>
              <a:t>Дотация на выравнивание бюджетной  обеспеченности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0" y="314324"/>
            <a:ext cx="9144001" cy="11525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Структура и объем </a:t>
            </a: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доходов бюджета города- курорта Кисловодска </a:t>
            </a: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на </a:t>
            </a: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01.01.2020 года</a:t>
            </a:r>
            <a:endParaRPr lang="ru-RU" sz="2800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937500" y="1401763"/>
            <a:ext cx="11731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895352" y="0"/>
            <a:ext cx="8029574" cy="923925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Доходы бюджета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2018 - 2019 годах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48148"/>
              </p:ext>
            </p:extLst>
          </p:nvPr>
        </p:nvGraphicFramePr>
        <p:xfrm>
          <a:off x="-2390775" y="1758790"/>
          <a:ext cx="11610975" cy="478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923924" y="1797050"/>
            <a:ext cx="1943101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Arial" charset="0"/>
              </a:rPr>
              <a:t>2 398,83</a:t>
            </a:r>
            <a:endParaRPr lang="ru-RU" altLang="ru-RU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4914900" y="1477963"/>
            <a:ext cx="2171700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Arial" charset="0"/>
              </a:rPr>
              <a:t>3 203,32</a:t>
            </a:r>
            <a:endParaRPr lang="ru-RU" altLang="ru-RU" sz="32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62275" y="3228975"/>
            <a:ext cx="1819275" cy="171450"/>
          </a:xfrm>
          <a:prstGeom prst="straightConnector1">
            <a:avLst/>
          </a:prstGeom>
          <a:ln w="44450">
            <a:solidFill>
              <a:srgbClr val="006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00325" y="5124452"/>
            <a:ext cx="2124075" cy="85723"/>
          </a:xfrm>
          <a:prstGeom prst="straightConnector1">
            <a:avLst/>
          </a:prstGeom>
          <a:ln w="44450">
            <a:solidFill>
              <a:srgbClr val="00CC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28"/>
          <p:cNvSpPr txBox="1">
            <a:spLocks noChangeArrowheads="1"/>
          </p:cNvSpPr>
          <p:nvPr/>
        </p:nvSpPr>
        <p:spPr bwMode="auto">
          <a:xfrm rot="722436">
            <a:off x="2870604" y="4574115"/>
            <a:ext cx="2042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</a:rPr>
              <a:t>снижение 51,71</a:t>
            </a:r>
            <a:endParaRPr lang="ru-RU" b="1" dirty="0">
              <a:latin typeface="Arial" charset="0"/>
            </a:endParaRPr>
          </a:p>
        </p:txBody>
      </p:sp>
      <p:sp>
        <p:nvSpPr>
          <p:cNvPr id="20489" name="TextBox 29"/>
          <p:cNvSpPr txBox="1">
            <a:spLocks noChangeArrowheads="1"/>
          </p:cNvSpPr>
          <p:nvPr/>
        </p:nvSpPr>
        <p:spPr bwMode="auto">
          <a:xfrm rot="21384673">
            <a:off x="2642089" y="5135125"/>
            <a:ext cx="2171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  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рост  52,99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0" name="Rectangle 102"/>
          <p:cNvSpPr>
            <a:spLocks noChangeArrowheads="1"/>
          </p:cNvSpPr>
          <p:nvPr/>
        </p:nvSpPr>
        <p:spPr bwMode="auto">
          <a:xfrm>
            <a:off x="6896100" y="2870200"/>
            <a:ext cx="260350" cy="20478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491" name="Text Box 101"/>
          <p:cNvSpPr txBox="1">
            <a:spLocks noChangeArrowheads="1"/>
          </p:cNvSpPr>
          <p:nvPr/>
        </p:nvSpPr>
        <p:spPr bwMode="auto">
          <a:xfrm>
            <a:off x="7148513" y="2643188"/>
            <a:ext cx="199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Безвозмездные поступления</a:t>
            </a:r>
          </a:p>
        </p:txBody>
      </p:sp>
      <p:sp>
        <p:nvSpPr>
          <p:cNvPr id="20492" name="Rectangle 102"/>
          <p:cNvSpPr>
            <a:spLocks noChangeArrowheads="1"/>
          </p:cNvSpPr>
          <p:nvPr/>
        </p:nvSpPr>
        <p:spPr bwMode="auto">
          <a:xfrm>
            <a:off x="6888163" y="4094163"/>
            <a:ext cx="260350" cy="166687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493" name="Text Box 101"/>
          <p:cNvSpPr txBox="1">
            <a:spLocks noChangeArrowheads="1"/>
          </p:cNvSpPr>
          <p:nvPr/>
        </p:nvSpPr>
        <p:spPr bwMode="auto">
          <a:xfrm>
            <a:off x="7162800" y="3746500"/>
            <a:ext cx="1997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Неналоговые доходы</a:t>
            </a:r>
          </a:p>
        </p:txBody>
      </p:sp>
      <p:sp>
        <p:nvSpPr>
          <p:cNvPr id="20494" name="Text Box 101"/>
          <p:cNvSpPr txBox="1">
            <a:spLocks noChangeArrowheads="1"/>
          </p:cNvSpPr>
          <p:nvPr/>
        </p:nvSpPr>
        <p:spPr bwMode="auto">
          <a:xfrm>
            <a:off x="7205663" y="4552950"/>
            <a:ext cx="1611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Налоговые доходы</a:t>
            </a:r>
          </a:p>
        </p:txBody>
      </p:sp>
      <p:sp>
        <p:nvSpPr>
          <p:cNvPr id="20495" name="Rectangle 102"/>
          <p:cNvSpPr>
            <a:spLocks noChangeArrowheads="1"/>
          </p:cNvSpPr>
          <p:nvPr/>
        </p:nvSpPr>
        <p:spPr bwMode="auto">
          <a:xfrm flipH="1">
            <a:off x="6943725" y="4775200"/>
            <a:ext cx="261938" cy="215900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496" name="TextBox 38"/>
          <p:cNvSpPr txBox="1">
            <a:spLocks noChangeArrowheads="1"/>
          </p:cNvSpPr>
          <p:nvPr/>
        </p:nvSpPr>
        <p:spPr bwMode="auto">
          <a:xfrm rot="21316982">
            <a:off x="2931209" y="2962152"/>
            <a:ext cx="1708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рост 99,42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33700" y="1338263"/>
            <a:ext cx="2139950" cy="120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+ 804,49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00025" y="1"/>
            <a:ext cx="8943975" cy="876300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Исполнение налоговых доходов бюджета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2018-2019 годах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497774"/>
              </p:ext>
            </p:extLst>
          </p:nvPr>
        </p:nvGraphicFramePr>
        <p:xfrm>
          <a:off x="95250" y="876300"/>
          <a:ext cx="9144000" cy="59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600700" y="3509963"/>
            <a:ext cx="819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 b="1">
              <a:solidFill>
                <a:srgbClr val="FFFFFF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4953000" y="4651375"/>
            <a:ext cx="1419226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1,60</a:t>
            </a:r>
            <a:endParaRPr lang="ru-RU" b="1" dirty="0">
              <a:solidFill>
                <a:srgbClr val="FF0000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7267575" y="2457450"/>
            <a:ext cx="1190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12,75</a:t>
            </a:r>
            <a:endParaRPr lang="ru-RU" b="1" dirty="0">
              <a:solidFill>
                <a:srgbClr val="FF0000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4981575" y="1557338"/>
            <a:ext cx="1428751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chemeClr val="accent6"/>
                </a:solidFill>
                <a:latin typeface="Arial Cyr" pitchFamily="34" charset="0"/>
                <a:cs typeface="Arial Cyr" pitchFamily="34" charset="0"/>
              </a:rPr>
              <a:t>+</a:t>
            </a:r>
            <a:r>
              <a:rPr lang="ru-RU" b="1" dirty="0" smtClean="0">
                <a:solidFill>
                  <a:schemeClr val="accent6"/>
                </a:solidFill>
                <a:latin typeface="Arial Cyr" pitchFamily="34" charset="0"/>
                <a:cs typeface="Arial Cyr" pitchFamily="34" charset="0"/>
              </a:rPr>
              <a:t>0,82</a:t>
            </a:r>
            <a:endParaRPr lang="ru-RU" b="1" dirty="0">
              <a:solidFill>
                <a:schemeClr val="accent6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5429250" y="3448051"/>
            <a:ext cx="1333499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+1,51</a:t>
            </a:r>
            <a:endParaRPr lang="ru-RU" b="1" dirty="0">
              <a:solidFill>
                <a:srgbClr val="FF0000"/>
              </a:solidFill>
              <a:latin typeface="Arial Cyr" pitchFamily="34" charset="0"/>
              <a:cs typeface="Arial Cyr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28625" y="41015"/>
            <a:ext cx="8599921" cy="1078173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Исполнение неналоговых доходов бюджета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Кисловодска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2018-2019годах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endParaRPr lang="ru-RU" sz="2800" b="1" dirty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386172"/>
              </p:ext>
            </p:extLst>
          </p:nvPr>
        </p:nvGraphicFramePr>
        <p:xfrm>
          <a:off x="212725" y="733425"/>
          <a:ext cx="964565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7334250" y="5667376"/>
            <a:ext cx="1047750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- 30,72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143500" y="3457576"/>
            <a:ext cx="819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Arial Cyr" pitchFamily="34" charset="0"/>
                <a:cs typeface="Arial Cyr" pitchFamily="34" charset="0"/>
              </a:rPr>
              <a:t>-4,21</a:t>
            </a:r>
            <a:endParaRPr lang="ru-RU" b="1" dirty="0">
              <a:solidFill>
                <a:schemeClr val="accent1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 flipH="1">
            <a:off x="5591173" y="2733676"/>
            <a:ext cx="838201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Arial Cyr" pitchFamily="34" charset="0"/>
                <a:cs typeface="Arial Cyr" pitchFamily="34" charset="0"/>
              </a:rPr>
              <a:t>-1,65</a:t>
            </a:r>
            <a:endParaRPr lang="ru-RU" b="1" dirty="0">
              <a:solidFill>
                <a:schemeClr val="accent1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5143500" y="1943100"/>
            <a:ext cx="82867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0,67</a:t>
            </a:r>
            <a:endParaRPr lang="ru-RU" b="1" dirty="0">
              <a:solidFill>
                <a:srgbClr val="FF0000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2536" name="TextBox 1"/>
          <p:cNvSpPr txBox="1">
            <a:spLocks noChangeArrowheads="1"/>
          </p:cNvSpPr>
          <p:nvPr/>
        </p:nvSpPr>
        <p:spPr bwMode="auto">
          <a:xfrm flipH="1">
            <a:off x="5086350" y="4076701"/>
            <a:ext cx="857248" cy="5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+0,41</a:t>
            </a:r>
            <a:endParaRPr lang="ru-RU" b="1" dirty="0">
              <a:solidFill>
                <a:srgbClr val="FF0000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038725" y="5019675"/>
            <a:ext cx="781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Cyr" pitchFamily="34" charset="0"/>
                <a:cs typeface="Arial Cyr" pitchFamily="34" charset="0"/>
              </a:rPr>
              <a:t>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Cyr" pitchFamily="34" charset="0"/>
                <a:cs typeface="Arial Cyr" pitchFamily="34" charset="0"/>
              </a:rPr>
              <a:t>0,18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14450"/>
            <a:ext cx="233362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2"/>
          <p:cNvSpPr txBox="1">
            <a:spLocks/>
          </p:cNvSpPr>
          <p:nvPr/>
        </p:nvSpPr>
        <p:spPr>
          <a:xfrm>
            <a:off x="-152401" y="1"/>
            <a:ext cx="9382125" cy="438150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Привлечение средств на условиях </a:t>
            </a:r>
            <a:r>
              <a:rPr lang="ru-RU" sz="24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софинансирования</a:t>
            </a:r>
            <a:r>
              <a:rPr lang="ru-RU" sz="2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в </a:t>
            </a:r>
            <a:r>
              <a:rPr lang="ru-RU" sz="24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2019 г.</a:t>
            </a:r>
            <a:endParaRPr lang="ru-RU" sz="2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542925"/>
            <a:ext cx="6896099" cy="5619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Направление </a:t>
            </a:r>
            <a:r>
              <a:rPr lang="ru-RU" sz="16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расходования (основные)</a:t>
            </a:r>
            <a:endParaRPr lang="ru-RU" sz="16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86575" y="542924"/>
            <a:ext cx="1266825" cy="5524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федеральный и краевой бюджеты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134350" y="552449"/>
            <a:ext cx="1009650" cy="5429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городской 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2350" y="295275"/>
            <a:ext cx="150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8716"/>
              </p:ext>
            </p:extLst>
          </p:nvPr>
        </p:nvGraphicFramePr>
        <p:xfrm>
          <a:off x="0" y="979054"/>
          <a:ext cx="9144001" cy="5842243"/>
        </p:xfrm>
        <a:graphic>
          <a:graphicData uri="http://schemas.openxmlformats.org/drawingml/2006/table">
            <a:tbl>
              <a:tblPr/>
              <a:tblGrid>
                <a:gridCol w="6896103"/>
                <a:gridCol w="1228724"/>
                <a:gridCol w="1019174"/>
              </a:tblGrid>
              <a:tr h="43411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Капитальный ремонт и ремонт автомобильных дорог общего пользования местного значения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0425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Обеспечение жильем молодых семей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938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Формирование современной городской среды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0159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Проведение капитального ремонта зданий муниципальных общеобразовательных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9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Укрепление материально-технической базы муниципальных учреждений культуры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18856">
                <a:tc>
                  <a:txBody>
                    <a:bodyPr/>
                    <a:lstStyle/>
                    <a:p>
                      <a:pPr marL="180975" indent="-180975"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Благоустройство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территорий муниципальных общеобразовательных организаций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marL="180975" indent="-180975"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Развитие курортной инфраструктуры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836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Б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лагоустройство территорий в городских округах Ставропольского края, имеющих статус городов-курортов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2537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Замена оконных блоков и ремонт кровель в муниципальных образовательных учреждениях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8281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Реализация мероприятий по благоустройству дворовых территорий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418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Создание условий для обеспечения безопасности граждан в местах массового пребывания людей на территории муниципальных образований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675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проектов развития территорий, основанных на местных инициативах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4220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99FF99"/>
            </a:gs>
            <a:gs pos="100000">
              <a:srgbClr val="9999FF"/>
            </a:gs>
          </a:gsLst>
          <a:path path="rect">
            <a:fillToRect r="100000" b="100000"/>
          </a:path>
        </a:gra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wrap="none" anchor="ctr"/>
      <a:lstStyle>
        <a:defPPr fontAlgn="auto">
          <a:spcBef>
            <a:spcPts val="0"/>
          </a:spcBef>
          <a:spcAft>
            <a:spcPts val="0"/>
          </a:spcAft>
          <a:defRPr kern="0">
            <a:solidFill>
              <a:srgbClr val="000000"/>
            </a:solidFill>
            <a:latin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26249</TotalTime>
  <Words>614</Words>
  <Application>Microsoft Office PowerPoint</Application>
  <PresentationFormat>Экран (4:3)</PresentationFormat>
  <Paragraphs>224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Отчёт  об исполнении бюджета города-курорта Кисловодска за 2018 год</vt:lpstr>
      <vt:lpstr>Презентация PowerPoint</vt:lpstr>
      <vt:lpstr>Презентация PowerPoint</vt:lpstr>
      <vt:lpstr>Презентация PowerPoint</vt:lpstr>
      <vt:lpstr>Структура и объем доходов бюджета города- курорта Кисловодска на 01.01.2020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благоустройство  в городе-курорте Кисловодске                                                                                   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Kravcova E.V.</cp:lastModifiedBy>
  <cp:revision>1346</cp:revision>
  <cp:lastPrinted>2020-04-22T08:32:13Z</cp:lastPrinted>
  <dcterms:created xsi:type="dcterms:W3CDTF">2013-11-05T05:51:37Z</dcterms:created>
  <dcterms:modified xsi:type="dcterms:W3CDTF">2020-04-22T10:02:29Z</dcterms:modified>
</cp:coreProperties>
</file>