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85" y="-2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B3C5F5-5457-4893-973E-9A221D19520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1EE2F5-637C-4090-9D0E-EAE38A5C502D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Стадия 1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73F0CBB6-67F9-4C1D-B06D-952615460BF1}" type="parTrans" cxnId="{AA2F5CD5-4FF4-4797-8334-EED620E7424F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0FF26108-AFD4-44F4-AE60-8BF99AEC2771}" type="sibTrans" cxnId="{AA2F5CD5-4FF4-4797-8334-EED620E7424F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356549B-2122-4F39-80A4-1CD148EDA3FF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Стадия 2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20952DA8-19C4-4B8D-A04B-6FA227AF14EB}" type="parTrans" cxnId="{D0E0F7C1-3541-4868-A645-71501CA7A446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290C28EF-2F23-435F-B415-E58A25464E34}" type="sibTrans" cxnId="{D0E0F7C1-3541-4868-A645-71501CA7A446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0907D2D-0FC6-4854-B1F2-FB3F46799142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Стадия 3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571A2AB3-B572-4F80-98E3-AFBFC58249E6}" type="parTrans" cxnId="{76361850-3230-4807-8072-0174B5BE0C0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B732963B-3DEB-46C4-A99B-AE56AB7597EF}" type="sibTrans" cxnId="{76361850-3230-4807-8072-0174B5BE0C0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57051BC2-59DF-4DE1-AE89-92965BB50BFE}">
      <dgm:prSet custT="1"/>
      <dgm:spPr/>
      <dgm:t>
        <a:bodyPr/>
        <a:lstStyle/>
        <a:p>
          <a:r>
            <a:rPr lang="ru-RU" sz="13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Официальное обращение инвестора в администрацию города-курорта Кисловодска об оказании финансовой поддержки с приложением полного пакета документов, предусмотренных Порядком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3564F64C-A4D0-4455-8A3F-397A6B205444}" type="parTrans" cxnId="{2CB7D52C-F8C4-46F0-8AEC-6DCFC5BCB638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2622C998-C67D-422D-A9DD-5EE77F7F6AB3}" type="sibTrans" cxnId="{2CB7D52C-F8C4-46F0-8AEC-6DCFC5BCB638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2063F6AF-694E-4245-9CED-F7E4722A0C0B}">
      <dgm:prSet custT="1"/>
      <dgm:spPr/>
      <dgm:t>
        <a:bodyPr/>
        <a:lstStyle/>
        <a:p>
          <a:r>
            <a:rPr lang="ru-RU" sz="13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Управление по экономике и инвестициям рассматривает предоставленный пакет документов на предмет соответствия перечню и правилам оформления, предусмотренным Порядком.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ADF31210-F84D-41D2-BCB4-67460EE8CEDE}" type="parTrans" cxnId="{4B84670F-339F-4B44-81A4-4371DAF6E444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BC943CB3-8060-4594-936B-07C1FA3FD4CC}" type="sibTrans" cxnId="{4B84670F-339F-4B44-81A4-4371DAF6E444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1754D74-24B6-42AD-8FE2-23E46174441D}">
      <dgm:prSet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Предоставленный пакет документов по инвестиционному проекту подлежит экспертизе совместно с заинтересованными структурными подразделениями администрации города-курорта Кисловодска.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18CE9465-3531-425D-8E30-1F4F0A03C026}" type="parTrans" cxnId="{674111B7-16C5-474E-AF28-7186E6738C17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AB9B8433-AE99-416A-BB25-0F917DD372B1}" type="sibTrans" cxnId="{674111B7-16C5-474E-AF28-7186E6738C17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A7C8ED41-8AFA-4F9D-8EAB-70951941C7E6}">
      <dgm:prSet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 При несоответствии пакет документов направляется инвестору на доработку в течение 5 рабочих дней со дня получения документов.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87F8D688-152D-4DEE-84CE-9C2658F70940}" type="parTrans" cxnId="{BDA3DE37-CE5C-41FA-9546-E51A73CEB1A5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1E544B86-6B91-4FA9-9FCB-229E4312946F}" type="sibTrans" cxnId="{BDA3DE37-CE5C-41FA-9546-E51A73CEB1A5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D5DE9319-0696-4EEE-989D-BD96F01CBC25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Стадия 4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BD156A6-48EF-4FD1-AB1C-7101105A6ED1}" type="parTrans" cxnId="{A759C7DF-EA4F-4822-B2BC-53B4D9057741}">
      <dgm:prSet/>
      <dgm:spPr/>
      <dgm:t>
        <a:bodyPr/>
        <a:lstStyle/>
        <a:p>
          <a:endParaRPr lang="ru-RU"/>
        </a:p>
      </dgm:t>
    </dgm:pt>
    <dgm:pt modelId="{C3B043E6-CF83-4E60-B8EB-8E1DE530C19D}" type="sibTrans" cxnId="{A759C7DF-EA4F-4822-B2BC-53B4D9057741}">
      <dgm:prSet/>
      <dgm:spPr/>
      <dgm:t>
        <a:bodyPr/>
        <a:lstStyle/>
        <a:p>
          <a:endParaRPr lang="ru-RU"/>
        </a:p>
      </dgm:t>
    </dgm:pt>
    <dgm:pt modelId="{6620B698-1432-4C7E-823B-4AB48A23731B}" type="pres">
      <dgm:prSet presAssocID="{33B3C5F5-5457-4893-973E-9A221D19520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3753D9-A4D5-4EDB-A4E3-E23932A0E43E}" type="pres">
      <dgm:prSet presAssocID="{B71EE2F5-637C-4090-9D0E-EAE38A5C502D}" presName="composite" presStyleCnt="0"/>
      <dgm:spPr/>
    </dgm:pt>
    <dgm:pt modelId="{01F213B6-289F-4944-AF75-4580F2C8F99C}" type="pres">
      <dgm:prSet presAssocID="{B71EE2F5-637C-4090-9D0E-EAE38A5C502D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F40C01-5715-4DE8-975B-D9A8400C2A8E}" type="pres">
      <dgm:prSet presAssocID="{B71EE2F5-637C-4090-9D0E-EAE38A5C502D}" presName="desTx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B6E602-2A42-423F-A032-3B096E58912A}" type="pres">
      <dgm:prSet presAssocID="{0FF26108-AFD4-44F4-AE60-8BF99AEC2771}" presName="space" presStyleCnt="0"/>
      <dgm:spPr/>
    </dgm:pt>
    <dgm:pt modelId="{3172E989-F7C1-4237-884D-E70154020145}" type="pres">
      <dgm:prSet presAssocID="{9356549B-2122-4F39-80A4-1CD148EDA3FF}" presName="composite" presStyleCnt="0"/>
      <dgm:spPr/>
    </dgm:pt>
    <dgm:pt modelId="{BAC2F8C9-8B29-4AAC-B53D-3848E3EFFD12}" type="pres">
      <dgm:prSet presAssocID="{9356549B-2122-4F39-80A4-1CD148EDA3FF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687F54-1C0C-4AE4-AD95-0AF08A5D4CA6}" type="pres">
      <dgm:prSet presAssocID="{9356549B-2122-4F39-80A4-1CD148EDA3FF}" presName="desTx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62E95-CC57-482F-A4F8-1B1736C4783D}" type="pres">
      <dgm:prSet presAssocID="{290C28EF-2F23-435F-B415-E58A25464E34}" presName="space" presStyleCnt="0"/>
      <dgm:spPr/>
    </dgm:pt>
    <dgm:pt modelId="{A8465EF2-C724-4CA1-AE1B-912EF3E0271F}" type="pres">
      <dgm:prSet presAssocID="{90907D2D-0FC6-4854-B1F2-FB3F46799142}" presName="composite" presStyleCnt="0"/>
      <dgm:spPr/>
    </dgm:pt>
    <dgm:pt modelId="{D39E504E-2018-4BE8-B6E5-64006DF4DEA4}" type="pres">
      <dgm:prSet presAssocID="{90907D2D-0FC6-4854-B1F2-FB3F46799142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6C93F-7DF5-4721-AFF7-DC88AB6217C5}" type="pres">
      <dgm:prSet presAssocID="{90907D2D-0FC6-4854-B1F2-FB3F46799142}" presName="desTx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54FA99-44F6-4E87-A182-4C9036AF71C7}" type="pres">
      <dgm:prSet presAssocID="{B732963B-3DEB-46C4-A99B-AE56AB7597EF}" presName="space" presStyleCnt="0"/>
      <dgm:spPr/>
    </dgm:pt>
    <dgm:pt modelId="{8E4A99D6-CFC8-4B84-AE2F-3F8F510703A3}" type="pres">
      <dgm:prSet presAssocID="{D5DE9319-0696-4EEE-989D-BD96F01CBC25}" presName="composite" presStyleCnt="0"/>
      <dgm:spPr/>
    </dgm:pt>
    <dgm:pt modelId="{1FBF26B2-A286-40F5-A1EC-75440E4F6061}" type="pres">
      <dgm:prSet presAssocID="{D5DE9319-0696-4EEE-989D-BD96F01CBC25}" presName="par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7C31AC-CBA4-484E-A1C1-D2F3F889B5FE}" type="pres">
      <dgm:prSet presAssocID="{D5DE9319-0696-4EEE-989D-BD96F01CBC25}" presName="desTx" presStyleLbl="revTx" presStyleIdx="2" presStyleCnt="3" custLinFactX="-16893" custLinFactNeighborX="-100000" custLinFactNeighborY="-2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D8C83D-B999-40CE-8723-83726C0CE34C}" type="presOf" srcId="{2063F6AF-694E-4245-9CED-F7E4722A0C0B}" destId="{C9687F54-1C0C-4AE4-AD95-0AF08A5D4CA6}" srcOrd="0" destOrd="0" presId="urn:microsoft.com/office/officeart/2005/8/layout/chevron1"/>
    <dgm:cxn modelId="{A759C7DF-EA4F-4822-B2BC-53B4D9057741}" srcId="{33B3C5F5-5457-4893-973E-9A221D195209}" destId="{D5DE9319-0696-4EEE-989D-BD96F01CBC25}" srcOrd="3" destOrd="0" parTransId="{3BD156A6-48EF-4FD1-AB1C-7101105A6ED1}" sibTransId="{C3B043E6-CF83-4E60-B8EB-8E1DE530C19D}"/>
    <dgm:cxn modelId="{D0E0F7C1-3541-4868-A645-71501CA7A446}" srcId="{33B3C5F5-5457-4893-973E-9A221D195209}" destId="{9356549B-2122-4F39-80A4-1CD148EDA3FF}" srcOrd="1" destOrd="0" parTransId="{20952DA8-19C4-4B8D-A04B-6FA227AF14EB}" sibTransId="{290C28EF-2F23-435F-B415-E58A25464E34}"/>
    <dgm:cxn modelId="{18418F8B-4FDC-4EFA-855F-790A8EFC84FB}" type="presOf" srcId="{B71EE2F5-637C-4090-9D0E-EAE38A5C502D}" destId="{01F213B6-289F-4944-AF75-4580F2C8F99C}" srcOrd="0" destOrd="0" presId="urn:microsoft.com/office/officeart/2005/8/layout/chevron1"/>
    <dgm:cxn modelId="{674111B7-16C5-474E-AF28-7186E6738C17}" srcId="{D5DE9319-0696-4EEE-989D-BD96F01CBC25}" destId="{91754D74-24B6-42AD-8FE2-23E46174441D}" srcOrd="0" destOrd="0" parTransId="{18CE9465-3531-425D-8E30-1F4F0A03C026}" sibTransId="{AB9B8433-AE99-416A-BB25-0F917DD372B1}"/>
    <dgm:cxn modelId="{5A1C2710-D915-405E-85FA-BA5D40301526}" type="presOf" srcId="{57051BC2-59DF-4DE1-AE89-92965BB50BFE}" destId="{62F40C01-5715-4DE8-975B-D9A8400C2A8E}" srcOrd="0" destOrd="0" presId="urn:microsoft.com/office/officeart/2005/8/layout/chevron1"/>
    <dgm:cxn modelId="{AA2F5CD5-4FF4-4797-8334-EED620E7424F}" srcId="{33B3C5F5-5457-4893-973E-9A221D195209}" destId="{B71EE2F5-637C-4090-9D0E-EAE38A5C502D}" srcOrd="0" destOrd="0" parTransId="{73F0CBB6-67F9-4C1D-B06D-952615460BF1}" sibTransId="{0FF26108-AFD4-44F4-AE60-8BF99AEC2771}"/>
    <dgm:cxn modelId="{4A7D79B8-C7E9-4B91-B3DB-706DA1C39CAF}" type="presOf" srcId="{9356549B-2122-4F39-80A4-1CD148EDA3FF}" destId="{BAC2F8C9-8B29-4AAC-B53D-3848E3EFFD12}" srcOrd="0" destOrd="0" presId="urn:microsoft.com/office/officeart/2005/8/layout/chevron1"/>
    <dgm:cxn modelId="{CB48EE4D-50A0-4AED-9ED9-BF46388C79C5}" type="presOf" srcId="{91754D74-24B6-42AD-8FE2-23E46174441D}" destId="{0A7C31AC-CBA4-484E-A1C1-D2F3F889B5FE}" srcOrd="0" destOrd="0" presId="urn:microsoft.com/office/officeart/2005/8/layout/chevron1"/>
    <dgm:cxn modelId="{1FFBA16E-6FF9-4DBB-8E8C-9F0D9CE56D3D}" type="presOf" srcId="{33B3C5F5-5457-4893-973E-9A221D195209}" destId="{6620B698-1432-4C7E-823B-4AB48A23731B}" srcOrd="0" destOrd="0" presId="urn:microsoft.com/office/officeart/2005/8/layout/chevron1"/>
    <dgm:cxn modelId="{50E368B9-5CFF-4680-A453-C5E83BC42ED2}" type="presOf" srcId="{A7C8ED41-8AFA-4F9D-8EAB-70951941C7E6}" destId="{C9687F54-1C0C-4AE4-AD95-0AF08A5D4CA6}" srcOrd="0" destOrd="1" presId="urn:microsoft.com/office/officeart/2005/8/layout/chevron1"/>
    <dgm:cxn modelId="{3F30CD17-6BE8-4A97-AA21-C5DE5A4700CF}" type="presOf" srcId="{D5DE9319-0696-4EEE-989D-BD96F01CBC25}" destId="{1FBF26B2-A286-40F5-A1EC-75440E4F6061}" srcOrd="0" destOrd="0" presId="urn:microsoft.com/office/officeart/2005/8/layout/chevron1"/>
    <dgm:cxn modelId="{76361850-3230-4807-8072-0174B5BE0C01}" srcId="{33B3C5F5-5457-4893-973E-9A221D195209}" destId="{90907D2D-0FC6-4854-B1F2-FB3F46799142}" srcOrd="2" destOrd="0" parTransId="{571A2AB3-B572-4F80-98E3-AFBFC58249E6}" sibTransId="{B732963B-3DEB-46C4-A99B-AE56AB7597EF}"/>
    <dgm:cxn modelId="{212579B4-456C-4BE4-8549-AF55C9F27F02}" type="presOf" srcId="{90907D2D-0FC6-4854-B1F2-FB3F46799142}" destId="{D39E504E-2018-4BE8-B6E5-64006DF4DEA4}" srcOrd="0" destOrd="0" presId="urn:microsoft.com/office/officeart/2005/8/layout/chevron1"/>
    <dgm:cxn modelId="{4B84670F-339F-4B44-81A4-4371DAF6E444}" srcId="{9356549B-2122-4F39-80A4-1CD148EDA3FF}" destId="{2063F6AF-694E-4245-9CED-F7E4722A0C0B}" srcOrd="0" destOrd="0" parTransId="{ADF31210-F84D-41D2-BCB4-67460EE8CEDE}" sibTransId="{BC943CB3-8060-4594-936B-07C1FA3FD4CC}"/>
    <dgm:cxn modelId="{BDA3DE37-CE5C-41FA-9546-E51A73CEB1A5}" srcId="{9356549B-2122-4F39-80A4-1CD148EDA3FF}" destId="{A7C8ED41-8AFA-4F9D-8EAB-70951941C7E6}" srcOrd="1" destOrd="0" parTransId="{87F8D688-152D-4DEE-84CE-9C2658F70940}" sibTransId="{1E544B86-6B91-4FA9-9FCB-229E4312946F}"/>
    <dgm:cxn modelId="{2CB7D52C-F8C4-46F0-8AEC-6DCFC5BCB638}" srcId="{B71EE2F5-637C-4090-9D0E-EAE38A5C502D}" destId="{57051BC2-59DF-4DE1-AE89-92965BB50BFE}" srcOrd="0" destOrd="0" parTransId="{3564F64C-A4D0-4455-8A3F-397A6B205444}" sibTransId="{2622C998-C67D-422D-A9DD-5EE77F7F6AB3}"/>
    <dgm:cxn modelId="{0478FEF4-5D13-48E4-9B2E-B7EA609E557D}" type="presParOf" srcId="{6620B698-1432-4C7E-823B-4AB48A23731B}" destId="{0C3753D9-A4D5-4EDB-A4E3-E23932A0E43E}" srcOrd="0" destOrd="0" presId="urn:microsoft.com/office/officeart/2005/8/layout/chevron1"/>
    <dgm:cxn modelId="{DE774FA9-6763-43A3-840A-2B31C62570DF}" type="presParOf" srcId="{0C3753D9-A4D5-4EDB-A4E3-E23932A0E43E}" destId="{01F213B6-289F-4944-AF75-4580F2C8F99C}" srcOrd="0" destOrd="0" presId="urn:microsoft.com/office/officeart/2005/8/layout/chevron1"/>
    <dgm:cxn modelId="{C0106101-4A93-45D1-BE7E-5A752A22ED77}" type="presParOf" srcId="{0C3753D9-A4D5-4EDB-A4E3-E23932A0E43E}" destId="{62F40C01-5715-4DE8-975B-D9A8400C2A8E}" srcOrd="1" destOrd="0" presId="urn:microsoft.com/office/officeart/2005/8/layout/chevron1"/>
    <dgm:cxn modelId="{B70154F2-FF73-49F0-B130-A212277FE2D6}" type="presParOf" srcId="{6620B698-1432-4C7E-823B-4AB48A23731B}" destId="{35B6E602-2A42-423F-A032-3B096E58912A}" srcOrd="1" destOrd="0" presId="urn:microsoft.com/office/officeart/2005/8/layout/chevron1"/>
    <dgm:cxn modelId="{0467E225-C473-42D9-B5AD-135DFAA4A7BA}" type="presParOf" srcId="{6620B698-1432-4C7E-823B-4AB48A23731B}" destId="{3172E989-F7C1-4237-884D-E70154020145}" srcOrd="2" destOrd="0" presId="urn:microsoft.com/office/officeart/2005/8/layout/chevron1"/>
    <dgm:cxn modelId="{70967FE8-A512-4518-8C8D-169644098649}" type="presParOf" srcId="{3172E989-F7C1-4237-884D-E70154020145}" destId="{BAC2F8C9-8B29-4AAC-B53D-3848E3EFFD12}" srcOrd="0" destOrd="0" presId="urn:microsoft.com/office/officeart/2005/8/layout/chevron1"/>
    <dgm:cxn modelId="{1E4303D7-D122-4709-A85D-AB507CA6F337}" type="presParOf" srcId="{3172E989-F7C1-4237-884D-E70154020145}" destId="{C9687F54-1C0C-4AE4-AD95-0AF08A5D4CA6}" srcOrd="1" destOrd="0" presId="urn:microsoft.com/office/officeart/2005/8/layout/chevron1"/>
    <dgm:cxn modelId="{C08C46F2-2D23-40E0-AD3F-2C39F5DCBF8F}" type="presParOf" srcId="{6620B698-1432-4C7E-823B-4AB48A23731B}" destId="{4B362E95-CC57-482F-A4F8-1B1736C4783D}" srcOrd="3" destOrd="0" presId="urn:microsoft.com/office/officeart/2005/8/layout/chevron1"/>
    <dgm:cxn modelId="{022BF7A9-52C2-4994-8102-00FF365B89B5}" type="presParOf" srcId="{6620B698-1432-4C7E-823B-4AB48A23731B}" destId="{A8465EF2-C724-4CA1-AE1B-912EF3E0271F}" srcOrd="4" destOrd="0" presId="urn:microsoft.com/office/officeart/2005/8/layout/chevron1"/>
    <dgm:cxn modelId="{EE4689A8-177A-4EB5-9321-412E29FBBF9B}" type="presParOf" srcId="{A8465EF2-C724-4CA1-AE1B-912EF3E0271F}" destId="{D39E504E-2018-4BE8-B6E5-64006DF4DEA4}" srcOrd="0" destOrd="0" presId="urn:microsoft.com/office/officeart/2005/8/layout/chevron1"/>
    <dgm:cxn modelId="{ECEC0BB0-6901-4EB4-AD83-6292580F52A3}" type="presParOf" srcId="{A8465EF2-C724-4CA1-AE1B-912EF3E0271F}" destId="{7456C93F-7DF5-4721-AFF7-DC88AB6217C5}" srcOrd="1" destOrd="0" presId="urn:microsoft.com/office/officeart/2005/8/layout/chevron1"/>
    <dgm:cxn modelId="{43A72819-9BDE-4F29-B364-EAD1053280AC}" type="presParOf" srcId="{6620B698-1432-4C7E-823B-4AB48A23731B}" destId="{F354FA99-44F6-4E87-A182-4C9036AF71C7}" srcOrd="5" destOrd="0" presId="urn:microsoft.com/office/officeart/2005/8/layout/chevron1"/>
    <dgm:cxn modelId="{94E2C5F7-02C9-4210-B22C-1C612DEBB00E}" type="presParOf" srcId="{6620B698-1432-4C7E-823B-4AB48A23731B}" destId="{8E4A99D6-CFC8-4B84-AE2F-3F8F510703A3}" srcOrd="6" destOrd="0" presId="urn:microsoft.com/office/officeart/2005/8/layout/chevron1"/>
    <dgm:cxn modelId="{F48207E2-A31D-427E-9226-3841C1D1FD92}" type="presParOf" srcId="{8E4A99D6-CFC8-4B84-AE2F-3F8F510703A3}" destId="{1FBF26B2-A286-40F5-A1EC-75440E4F6061}" srcOrd="0" destOrd="0" presId="urn:microsoft.com/office/officeart/2005/8/layout/chevron1"/>
    <dgm:cxn modelId="{B90D9171-87AF-4B05-998E-54ABE6E2CDD3}" type="presParOf" srcId="{8E4A99D6-CFC8-4B84-AE2F-3F8F510703A3}" destId="{0A7C31AC-CBA4-484E-A1C1-D2F3F889B5FE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B3C5F5-5457-4893-973E-9A221D19520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71EE2F5-637C-4090-9D0E-EAE38A5C502D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Стадия 5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73F0CBB6-67F9-4C1D-B06D-952615460BF1}" type="parTrans" cxnId="{AA2F5CD5-4FF4-4797-8334-EED620E7424F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0FF26108-AFD4-44F4-AE60-8BF99AEC2771}" type="sibTrans" cxnId="{AA2F5CD5-4FF4-4797-8334-EED620E7424F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356549B-2122-4F39-80A4-1CD148EDA3FF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Стадия 6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20952DA8-19C4-4B8D-A04B-6FA227AF14EB}" type="parTrans" cxnId="{D0E0F7C1-3541-4868-A645-71501CA7A446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290C28EF-2F23-435F-B415-E58A25464E34}" type="sibTrans" cxnId="{D0E0F7C1-3541-4868-A645-71501CA7A446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0907D2D-0FC6-4854-B1F2-FB3F46799142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Стадия 7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571A2AB3-B572-4F80-98E3-AFBFC58249E6}" type="parTrans" cxnId="{76361850-3230-4807-8072-0174B5BE0C0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B732963B-3DEB-46C4-A99B-AE56AB7597EF}" type="sibTrans" cxnId="{76361850-3230-4807-8072-0174B5BE0C0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2063F6AF-694E-4245-9CED-F7E4722A0C0B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. В течении 3 рабочих дней решение Координационного совета о заключении инвестиционного соглашения с инвестором направляется в Думу города-курорта Кисловодска.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ADF31210-F84D-41D2-BCB4-67460EE8CEDE}" type="parTrans" cxnId="{4B84670F-339F-4B44-81A4-4371DAF6E444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BC943CB3-8060-4594-936B-07C1FA3FD4CC}" type="sibTrans" cxnId="{4B84670F-339F-4B44-81A4-4371DAF6E444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1754D74-24B6-42AD-8FE2-23E46174441D}">
      <dgm:prSet custT="1"/>
      <dgm:spPr/>
      <dgm:t>
        <a:bodyPr/>
        <a:lstStyle/>
        <a:p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18CE9465-3531-425D-8E30-1F4F0A03C026}" type="parTrans" cxnId="{674111B7-16C5-474E-AF28-7186E6738C17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AB9B8433-AE99-416A-BB25-0F917DD372B1}" type="sibTrans" cxnId="{674111B7-16C5-474E-AF28-7186E6738C17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4ABA1AD7-9B70-48AF-A52B-4F35B15A0418}">
      <dgm:prSet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По принятии решения Думы города-курорта Кисловодска об оказании муниципальной поддержки при реализации инвестиционного проекта, инвестор подлежит информированию не позднее 3 рабочих дней со дня вступления в силу решения Думы.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E55086B1-7801-4C7A-9737-2148CAC761F7}" type="parTrans" cxnId="{B960F872-6748-4E13-8ADA-2373308D0753}">
      <dgm:prSet/>
      <dgm:spPr/>
      <dgm:t>
        <a:bodyPr/>
        <a:lstStyle/>
        <a:p>
          <a:endParaRPr lang="ru-RU"/>
        </a:p>
      </dgm:t>
    </dgm:pt>
    <dgm:pt modelId="{304397C3-56A0-451C-AF7D-3465891DD379}" type="sibTrans" cxnId="{B960F872-6748-4E13-8ADA-2373308D0753}">
      <dgm:prSet/>
      <dgm:spPr/>
      <dgm:t>
        <a:bodyPr/>
        <a:lstStyle/>
        <a:p>
          <a:endParaRPr lang="ru-RU"/>
        </a:p>
      </dgm:t>
    </dgm:pt>
    <dgm:pt modelId="{47FD71A0-8700-44C6-80C3-A20B74156D0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В случае если инвестиционный проект не будет рекомендован к заключению инвестиционного соглашения, инвестор уведомляется о данном решении в течении 3 рабочих дней.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42DE680F-FE20-4108-BCF6-56E1B74A30CC}" type="parTrans" cxnId="{FCC6CDAC-9CF3-40C4-A9AE-6C2CB5EAA746}">
      <dgm:prSet/>
      <dgm:spPr/>
      <dgm:t>
        <a:bodyPr/>
        <a:lstStyle/>
        <a:p>
          <a:endParaRPr lang="ru-RU"/>
        </a:p>
      </dgm:t>
    </dgm:pt>
    <dgm:pt modelId="{19DBEE5F-9C87-4B5F-8BA7-F91498D4D1A2}" type="sibTrans" cxnId="{FCC6CDAC-9CF3-40C4-A9AE-6C2CB5EAA746}">
      <dgm:prSet/>
      <dgm:spPr/>
      <dgm:t>
        <a:bodyPr/>
        <a:lstStyle/>
        <a:p>
          <a:endParaRPr lang="ru-RU"/>
        </a:p>
      </dgm:t>
    </dgm:pt>
    <dgm:pt modelId="{2B35964A-8B12-4D06-AF8E-7B88A891637B}">
      <dgm:prSet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 Подписание инвестиционного соглашения в течении 15 рабочих дней со дня вступления в силу решения Думы 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AE5C0030-1488-4B63-A192-35035F81668C}" type="parTrans" cxnId="{68703272-9C41-44D9-97A6-CADC440433CA}">
      <dgm:prSet/>
      <dgm:spPr/>
      <dgm:t>
        <a:bodyPr/>
        <a:lstStyle/>
        <a:p>
          <a:endParaRPr lang="ru-RU"/>
        </a:p>
      </dgm:t>
    </dgm:pt>
    <dgm:pt modelId="{9455BEB3-D61E-4C53-8D0F-C814830601E5}" type="sibTrans" cxnId="{68703272-9C41-44D9-97A6-CADC440433CA}">
      <dgm:prSet/>
      <dgm:spPr/>
      <dgm:t>
        <a:bodyPr/>
        <a:lstStyle/>
        <a:p>
          <a:endParaRPr lang="ru-RU"/>
        </a:p>
      </dgm:t>
    </dgm:pt>
    <dgm:pt modelId="{6620B698-1432-4C7E-823B-4AB48A23731B}" type="pres">
      <dgm:prSet presAssocID="{33B3C5F5-5457-4893-973E-9A221D195209}" presName="Name0" presStyleCnt="0">
        <dgm:presLayoutVars>
          <dgm:dir/>
          <dgm:animLvl val="lvl"/>
          <dgm:resizeHandles val="exact"/>
        </dgm:presLayoutVars>
      </dgm:prSet>
      <dgm:spPr/>
    </dgm:pt>
    <dgm:pt modelId="{0C3753D9-A4D5-4EDB-A4E3-E23932A0E43E}" type="pres">
      <dgm:prSet presAssocID="{B71EE2F5-637C-4090-9D0E-EAE38A5C502D}" presName="composite" presStyleCnt="0"/>
      <dgm:spPr/>
    </dgm:pt>
    <dgm:pt modelId="{01F213B6-289F-4944-AF75-4580F2C8F99C}" type="pres">
      <dgm:prSet presAssocID="{B71EE2F5-637C-4090-9D0E-EAE38A5C502D}" presName="parTx" presStyleLbl="node1" presStyleIdx="0" presStyleCnt="3" custScaleX="1309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F40C01-5715-4DE8-975B-D9A8400C2A8E}" type="pres">
      <dgm:prSet presAssocID="{B71EE2F5-637C-4090-9D0E-EAE38A5C502D}" presName="desTx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B6E602-2A42-423F-A032-3B096E58912A}" type="pres">
      <dgm:prSet presAssocID="{0FF26108-AFD4-44F4-AE60-8BF99AEC2771}" presName="space" presStyleCnt="0"/>
      <dgm:spPr/>
    </dgm:pt>
    <dgm:pt modelId="{3172E989-F7C1-4237-884D-E70154020145}" type="pres">
      <dgm:prSet presAssocID="{9356549B-2122-4F39-80A4-1CD148EDA3FF}" presName="composite" presStyleCnt="0"/>
      <dgm:spPr/>
    </dgm:pt>
    <dgm:pt modelId="{BAC2F8C9-8B29-4AAC-B53D-3848E3EFFD12}" type="pres">
      <dgm:prSet presAssocID="{9356549B-2122-4F39-80A4-1CD148EDA3FF}" presName="parTx" presStyleLbl="node1" presStyleIdx="1" presStyleCnt="3" custScaleX="119368" custLinFactNeighborX="-4007" custLinFactNeighborY="17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687F54-1C0C-4AE4-AD95-0AF08A5D4CA6}" type="pres">
      <dgm:prSet presAssocID="{9356549B-2122-4F39-80A4-1CD148EDA3FF}" presName="desTx" presStyleLbl="revTx" presStyleIdx="0" presStyleCnt="2" custScaleX="135601" custLinFactNeighborX="12975" custLinFactNeighborY="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62E95-CC57-482F-A4F8-1B1736C4783D}" type="pres">
      <dgm:prSet presAssocID="{290C28EF-2F23-435F-B415-E58A25464E34}" presName="space" presStyleCnt="0"/>
      <dgm:spPr/>
    </dgm:pt>
    <dgm:pt modelId="{A8465EF2-C724-4CA1-AE1B-912EF3E0271F}" type="pres">
      <dgm:prSet presAssocID="{90907D2D-0FC6-4854-B1F2-FB3F46799142}" presName="composite" presStyleCnt="0"/>
      <dgm:spPr/>
    </dgm:pt>
    <dgm:pt modelId="{D39E504E-2018-4BE8-B6E5-64006DF4DEA4}" type="pres">
      <dgm:prSet presAssocID="{90907D2D-0FC6-4854-B1F2-FB3F46799142}" presName="parTx" presStyleLbl="node1" presStyleIdx="2" presStyleCnt="3" custScaleX="105966" custScaleY="100821" custLinFactNeighborX="-16734" custLinFactNeighborY="60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6C93F-7DF5-4721-AFF7-DC88AB6217C5}" type="pres">
      <dgm:prSet presAssocID="{90907D2D-0FC6-4854-B1F2-FB3F46799142}" presName="desTx" presStyleLbl="revTx" presStyleIdx="1" presStyleCnt="2" custScaleX="143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C6CDAC-9CF3-40C4-A9AE-6C2CB5EAA746}" srcId="{9356549B-2122-4F39-80A4-1CD148EDA3FF}" destId="{47FD71A0-8700-44C6-80C3-A20B74156D08}" srcOrd="1" destOrd="0" parTransId="{42DE680F-FE20-4108-BCF6-56E1B74A30CC}" sibTransId="{19DBEE5F-9C87-4B5F-8BA7-F91498D4D1A2}"/>
    <dgm:cxn modelId="{201E57E1-D897-457D-85FB-1DBBC029703F}" type="presOf" srcId="{4ABA1AD7-9B70-48AF-A52B-4F35B15A0418}" destId="{7456C93F-7DF5-4721-AFF7-DC88AB6217C5}" srcOrd="0" destOrd="1" presId="urn:microsoft.com/office/officeart/2005/8/layout/chevron1"/>
    <dgm:cxn modelId="{D0E0F7C1-3541-4868-A645-71501CA7A446}" srcId="{33B3C5F5-5457-4893-973E-9A221D195209}" destId="{9356549B-2122-4F39-80A4-1CD148EDA3FF}" srcOrd="1" destOrd="0" parTransId="{20952DA8-19C4-4B8D-A04B-6FA227AF14EB}" sibTransId="{290C28EF-2F23-435F-B415-E58A25464E34}"/>
    <dgm:cxn modelId="{25F44096-A7F9-4BA0-8EE0-233FD14C7ED0}" type="presOf" srcId="{90907D2D-0FC6-4854-B1F2-FB3F46799142}" destId="{D39E504E-2018-4BE8-B6E5-64006DF4DEA4}" srcOrd="0" destOrd="0" presId="urn:microsoft.com/office/officeart/2005/8/layout/chevron1"/>
    <dgm:cxn modelId="{674111B7-16C5-474E-AF28-7186E6738C17}" srcId="{90907D2D-0FC6-4854-B1F2-FB3F46799142}" destId="{91754D74-24B6-42AD-8FE2-23E46174441D}" srcOrd="0" destOrd="0" parTransId="{18CE9465-3531-425D-8E30-1F4F0A03C026}" sibTransId="{AB9B8433-AE99-416A-BB25-0F917DD372B1}"/>
    <dgm:cxn modelId="{F2286EF9-D521-4111-BD07-2CD19879DA78}" type="presOf" srcId="{2B35964A-8B12-4D06-AF8E-7B88A891637B}" destId="{7456C93F-7DF5-4721-AFF7-DC88AB6217C5}" srcOrd="0" destOrd="2" presId="urn:microsoft.com/office/officeart/2005/8/layout/chevron1"/>
    <dgm:cxn modelId="{68703272-9C41-44D9-97A6-CADC440433CA}" srcId="{90907D2D-0FC6-4854-B1F2-FB3F46799142}" destId="{2B35964A-8B12-4D06-AF8E-7B88A891637B}" srcOrd="2" destOrd="0" parTransId="{AE5C0030-1488-4B63-A192-35035F81668C}" sibTransId="{9455BEB3-D61E-4C53-8D0F-C814830601E5}"/>
    <dgm:cxn modelId="{795E80DD-743A-4A89-8B2E-A6F91AB6E6C4}" type="presOf" srcId="{91754D74-24B6-42AD-8FE2-23E46174441D}" destId="{7456C93F-7DF5-4721-AFF7-DC88AB6217C5}" srcOrd="0" destOrd="0" presId="urn:microsoft.com/office/officeart/2005/8/layout/chevron1"/>
    <dgm:cxn modelId="{AA2F5CD5-4FF4-4797-8334-EED620E7424F}" srcId="{33B3C5F5-5457-4893-973E-9A221D195209}" destId="{B71EE2F5-637C-4090-9D0E-EAE38A5C502D}" srcOrd="0" destOrd="0" parTransId="{73F0CBB6-67F9-4C1D-B06D-952615460BF1}" sibTransId="{0FF26108-AFD4-44F4-AE60-8BF99AEC2771}"/>
    <dgm:cxn modelId="{5E6C203B-9D74-48E2-BC2D-6684E874E92E}" type="presOf" srcId="{9356549B-2122-4F39-80A4-1CD148EDA3FF}" destId="{BAC2F8C9-8B29-4AAC-B53D-3848E3EFFD12}" srcOrd="0" destOrd="0" presId="urn:microsoft.com/office/officeart/2005/8/layout/chevron1"/>
    <dgm:cxn modelId="{B960F872-6748-4E13-8ADA-2373308D0753}" srcId="{90907D2D-0FC6-4854-B1F2-FB3F46799142}" destId="{4ABA1AD7-9B70-48AF-A52B-4F35B15A0418}" srcOrd="1" destOrd="0" parTransId="{E55086B1-7801-4C7A-9737-2148CAC761F7}" sibTransId="{304397C3-56A0-451C-AF7D-3465891DD379}"/>
    <dgm:cxn modelId="{6F6B51DD-07E8-45E3-A605-FFA863DD72AE}" type="presOf" srcId="{33B3C5F5-5457-4893-973E-9A221D195209}" destId="{6620B698-1432-4C7E-823B-4AB48A23731B}" srcOrd="0" destOrd="0" presId="urn:microsoft.com/office/officeart/2005/8/layout/chevron1"/>
    <dgm:cxn modelId="{CF1506C3-580C-4BEF-97F9-67D1376458F8}" type="presOf" srcId="{B71EE2F5-637C-4090-9D0E-EAE38A5C502D}" destId="{01F213B6-289F-4944-AF75-4580F2C8F99C}" srcOrd="0" destOrd="0" presId="urn:microsoft.com/office/officeart/2005/8/layout/chevron1"/>
    <dgm:cxn modelId="{06A9A4CD-8CBC-4A50-A426-319CF6EC943C}" type="presOf" srcId="{47FD71A0-8700-44C6-80C3-A20B74156D08}" destId="{C9687F54-1C0C-4AE4-AD95-0AF08A5D4CA6}" srcOrd="0" destOrd="1" presId="urn:microsoft.com/office/officeart/2005/8/layout/chevron1"/>
    <dgm:cxn modelId="{F1E13052-6109-4746-946B-C0A587044B1D}" type="presOf" srcId="{2063F6AF-694E-4245-9CED-F7E4722A0C0B}" destId="{C9687F54-1C0C-4AE4-AD95-0AF08A5D4CA6}" srcOrd="0" destOrd="0" presId="urn:microsoft.com/office/officeart/2005/8/layout/chevron1"/>
    <dgm:cxn modelId="{76361850-3230-4807-8072-0174B5BE0C01}" srcId="{33B3C5F5-5457-4893-973E-9A221D195209}" destId="{90907D2D-0FC6-4854-B1F2-FB3F46799142}" srcOrd="2" destOrd="0" parTransId="{571A2AB3-B572-4F80-98E3-AFBFC58249E6}" sibTransId="{B732963B-3DEB-46C4-A99B-AE56AB7597EF}"/>
    <dgm:cxn modelId="{4B84670F-339F-4B44-81A4-4371DAF6E444}" srcId="{9356549B-2122-4F39-80A4-1CD148EDA3FF}" destId="{2063F6AF-694E-4245-9CED-F7E4722A0C0B}" srcOrd="0" destOrd="0" parTransId="{ADF31210-F84D-41D2-BCB4-67460EE8CEDE}" sibTransId="{BC943CB3-8060-4594-936B-07C1FA3FD4CC}"/>
    <dgm:cxn modelId="{9D149A83-3FCC-4DE7-A735-9BA62331F1EE}" type="presParOf" srcId="{6620B698-1432-4C7E-823B-4AB48A23731B}" destId="{0C3753D9-A4D5-4EDB-A4E3-E23932A0E43E}" srcOrd="0" destOrd="0" presId="urn:microsoft.com/office/officeart/2005/8/layout/chevron1"/>
    <dgm:cxn modelId="{1BF6830C-9D79-4F94-8A0A-61A8E6B58B74}" type="presParOf" srcId="{0C3753D9-A4D5-4EDB-A4E3-E23932A0E43E}" destId="{01F213B6-289F-4944-AF75-4580F2C8F99C}" srcOrd="0" destOrd="0" presId="urn:microsoft.com/office/officeart/2005/8/layout/chevron1"/>
    <dgm:cxn modelId="{BA740B36-0067-4EC6-9111-BD172CEFD58B}" type="presParOf" srcId="{0C3753D9-A4D5-4EDB-A4E3-E23932A0E43E}" destId="{62F40C01-5715-4DE8-975B-D9A8400C2A8E}" srcOrd="1" destOrd="0" presId="urn:microsoft.com/office/officeart/2005/8/layout/chevron1"/>
    <dgm:cxn modelId="{F159E6E9-3CC5-4D63-9411-D51B81D9BDAA}" type="presParOf" srcId="{6620B698-1432-4C7E-823B-4AB48A23731B}" destId="{35B6E602-2A42-423F-A032-3B096E58912A}" srcOrd="1" destOrd="0" presId="urn:microsoft.com/office/officeart/2005/8/layout/chevron1"/>
    <dgm:cxn modelId="{9B7FF646-9D1A-4C7D-A629-83A20A572B14}" type="presParOf" srcId="{6620B698-1432-4C7E-823B-4AB48A23731B}" destId="{3172E989-F7C1-4237-884D-E70154020145}" srcOrd="2" destOrd="0" presId="urn:microsoft.com/office/officeart/2005/8/layout/chevron1"/>
    <dgm:cxn modelId="{13695424-F26C-4FDA-A772-3D2E4D7DA0DD}" type="presParOf" srcId="{3172E989-F7C1-4237-884D-E70154020145}" destId="{BAC2F8C9-8B29-4AAC-B53D-3848E3EFFD12}" srcOrd="0" destOrd="0" presId="urn:microsoft.com/office/officeart/2005/8/layout/chevron1"/>
    <dgm:cxn modelId="{405D0A3A-9A44-4FF6-AAE9-FA1FD7252B4B}" type="presParOf" srcId="{3172E989-F7C1-4237-884D-E70154020145}" destId="{C9687F54-1C0C-4AE4-AD95-0AF08A5D4CA6}" srcOrd="1" destOrd="0" presId="urn:microsoft.com/office/officeart/2005/8/layout/chevron1"/>
    <dgm:cxn modelId="{DFA44AB5-4F96-4EA8-8896-A3E7F534A0A9}" type="presParOf" srcId="{6620B698-1432-4C7E-823B-4AB48A23731B}" destId="{4B362E95-CC57-482F-A4F8-1B1736C4783D}" srcOrd="3" destOrd="0" presId="urn:microsoft.com/office/officeart/2005/8/layout/chevron1"/>
    <dgm:cxn modelId="{606BB660-F512-4C4F-ABFF-48296EAF232A}" type="presParOf" srcId="{6620B698-1432-4C7E-823B-4AB48A23731B}" destId="{A8465EF2-C724-4CA1-AE1B-912EF3E0271F}" srcOrd="4" destOrd="0" presId="urn:microsoft.com/office/officeart/2005/8/layout/chevron1"/>
    <dgm:cxn modelId="{DB5EAEFD-0000-4DA2-BA11-52614BC65AEA}" type="presParOf" srcId="{A8465EF2-C724-4CA1-AE1B-912EF3E0271F}" destId="{D39E504E-2018-4BE8-B6E5-64006DF4DEA4}" srcOrd="0" destOrd="0" presId="urn:microsoft.com/office/officeart/2005/8/layout/chevron1"/>
    <dgm:cxn modelId="{D0119E8C-961E-46CD-9F8C-070C675A06C3}" type="presParOf" srcId="{A8465EF2-C724-4CA1-AE1B-912EF3E0271F}" destId="{7456C93F-7DF5-4721-AFF7-DC88AB6217C5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213B6-289F-4944-AF75-4580F2C8F99C}">
      <dsp:nvSpPr>
        <dsp:cNvPr id="0" name=""/>
        <dsp:cNvSpPr/>
      </dsp:nvSpPr>
      <dsp:spPr>
        <a:xfrm>
          <a:off x="11416" y="0"/>
          <a:ext cx="2442229" cy="3364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Стадия 1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9641" y="0"/>
        <a:ext cx="2105779" cy="336450"/>
      </dsp:txXfrm>
    </dsp:sp>
    <dsp:sp modelId="{62F40C01-5715-4DE8-975B-D9A8400C2A8E}">
      <dsp:nvSpPr>
        <dsp:cNvPr id="0" name=""/>
        <dsp:cNvSpPr/>
      </dsp:nvSpPr>
      <dsp:spPr>
        <a:xfrm>
          <a:off x="11416" y="378506"/>
          <a:ext cx="1953783" cy="1516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Официальное обращение инвестора в администрацию города-курорта Кисловодска об оказании финансовой поддержки с приложением полного пакета документов, предусмотренных Порядком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416" y="378506"/>
        <a:ext cx="1953783" cy="1516201"/>
      </dsp:txXfrm>
    </dsp:sp>
    <dsp:sp modelId="{BAC2F8C9-8B29-4AAC-B53D-3848E3EFFD12}">
      <dsp:nvSpPr>
        <dsp:cNvPr id="0" name=""/>
        <dsp:cNvSpPr/>
      </dsp:nvSpPr>
      <dsp:spPr>
        <a:xfrm>
          <a:off x="2238067" y="0"/>
          <a:ext cx="2442229" cy="3364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Стадия 2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06292" y="0"/>
        <a:ext cx="2105779" cy="336450"/>
      </dsp:txXfrm>
    </dsp:sp>
    <dsp:sp modelId="{C9687F54-1C0C-4AE4-AD95-0AF08A5D4CA6}">
      <dsp:nvSpPr>
        <dsp:cNvPr id="0" name=""/>
        <dsp:cNvSpPr/>
      </dsp:nvSpPr>
      <dsp:spPr>
        <a:xfrm>
          <a:off x="2238067" y="378506"/>
          <a:ext cx="1953783" cy="1516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Управление по экономике и инвестициям рассматривает предоставленный пакет документов на предмет соответствия перечню и правилам оформления, предусмотренным Порядком.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 При несоответствии пакет документов направляется инвестору на доработку в течение 5 рабочих дней со дня получения документов.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38067" y="378506"/>
        <a:ext cx="1953783" cy="1516201"/>
      </dsp:txXfrm>
    </dsp:sp>
    <dsp:sp modelId="{D39E504E-2018-4BE8-B6E5-64006DF4DEA4}">
      <dsp:nvSpPr>
        <dsp:cNvPr id="0" name=""/>
        <dsp:cNvSpPr/>
      </dsp:nvSpPr>
      <dsp:spPr>
        <a:xfrm>
          <a:off x="4464718" y="0"/>
          <a:ext cx="2442229" cy="3364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Стадия 3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32943" y="0"/>
        <a:ext cx="2105779" cy="336450"/>
      </dsp:txXfrm>
    </dsp:sp>
    <dsp:sp modelId="{1FBF26B2-A286-40F5-A1EC-75440E4F6061}">
      <dsp:nvSpPr>
        <dsp:cNvPr id="0" name=""/>
        <dsp:cNvSpPr/>
      </dsp:nvSpPr>
      <dsp:spPr>
        <a:xfrm>
          <a:off x="6691369" y="0"/>
          <a:ext cx="2442229" cy="3364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Стадия 4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859594" y="0"/>
        <a:ext cx="2105779" cy="336450"/>
      </dsp:txXfrm>
    </dsp:sp>
    <dsp:sp modelId="{0A7C31AC-CBA4-484E-A1C1-D2F3F889B5FE}">
      <dsp:nvSpPr>
        <dsp:cNvPr id="0" name=""/>
        <dsp:cNvSpPr/>
      </dsp:nvSpPr>
      <dsp:spPr>
        <a:xfrm>
          <a:off x="4407533" y="345104"/>
          <a:ext cx="1953783" cy="1516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Предоставленный пакет документов по инвестиционному проекту подлежит экспертизе совместно с заинтересованными структурными подразделениями администрации города-курорта Кисловодска.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07533" y="345104"/>
        <a:ext cx="1953783" cy="15162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213B6-289F-4944-AF75-4580F2C8F99C}">
      <dsp:nvSpPr>
        <dsp:cNvPr id="0" name=""/>
        <dsp:cNvSpPr/>
      </dsp:nvSpPr>
      <dsp:spPr>
        <a:xfrm>
          <a:off x="10000" y="-183788"/>
          <a:ext cx="3335073" cy="3267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Стадия 5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3368" y="-183788"/>
        <a:ext cx="3008338" cy="326735"/>
      </dsp:txXfrm>
    </dsp:sp>
    <dsp:sp modelId="{BAC2F8C9-8B29-4AAC-B53D-3848E3EFFD12}">
      <dsp:nvSpPr>
        <dsp:cNvPr id="0" name=""/>
        <dsp:cNvSpPr/>
      </dsp:nvSpPr>
      <dsp:spPr>
        <a:xfrm>
          <a:off x="3143490" y="-178188"/>
          <a:ext cx="3040564" cy="3267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Стадия 6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06858" y="-178188"/>
        <a:ext cx="2713829" cy="326735"/>
      </dsp:txXfrm>
    </dsp:sp>
    <dsp:sp modelId="{C9687F54-1C0C-4AE4-AD95-0AF08A5D4CA6}">
      <dsp:nvSpPr>
        <dsp:cNvPr id="0" name=""/>
        <dsp:cNvSpPr/>
      </dsp:nvSpPr>
      <dsp:spPr>
        <a:xfrm>
          <a:off x="3393896" y="183788"/>
          <a:ext cx="2763243" cy="2448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. В течении 3 рабочих дней решение Координационного совета о заключении инвестиционного соглашения с инвестором направляется в Думу города-курорта Кисловодска.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В случае если инвестиционный проект не будет рекомендован к заключению инвестиционного соглашения, инвестор уведомляется о данном решении в течении 3 рабочих дней.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93896" y="183788"/>
        <a:ext cx="2763243" cy="2448272"/>
      </dsp:txXfrm>
    </dsp:sp>
    <dsp:sp modelId="{D39E504E-2018-4BE8-B6E5-64006DF4DEA4}">
      <dsp:nvSpPr>
        <dsp:cNvPr id="0" name=""/>
        <dsp:cNvSpPr/>
      </dsp:nvSpPr>
      <dsp:spPr>
        <a:xfrm>
          <a:off x="6009578" y="-164708"/>
          <a:ext cx="2699186" cy="3294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Стадия 7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74287" y="-164708"/>
        <a:ext cx="2369768" cy="329418"/>
      </dsp:txXfrm>
    </dsp:sp>
    <dsp:sp modelId="{7456C93F-7DF5-4721-AFF7-DC88AB6217C5}">
      <dsp:nvSpPr>
        <dsp:cNvPr id="0" name=""/>
        <dsp:cNvSpPr/>
      </dsp:nvSpPr>
      <dsp:spPr>
        <a:xfrm>
          <a:off x="6070543" y="184459"/>
          <a:ext cx="2920315" cy="2448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По принятии решения Думы города-курорта Кисловодска об оказании муниципальной поддержки при реализации инвестиционного проекта, инвестор подлежит информированию не позднее 3 рабочих дней со дня вступления в силу решения Думы.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 Подписание инвестиционного соглашения в течении 15 рабочих дней со дня вступления в силу решения Думы 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70543" y="184459"/>
        <a:ext cx="2920315" cy="24482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50AE6-7FE5-4F30-88F3-FD175CDB8E6C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A61FA-C022-4251-A9C9-B7D8296BD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740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A61FA-C022-4251-A9C9-B7D8296BDC4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323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481-CE6C-425A-82C6-727F1C9818FF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DD83-B7AC-4394-A8FD-ACEC545D7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67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481-CE6C-425A-82C6-727F1C9818FF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DD83-B7AC-4394-A8FD-ACEC545D7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03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481-CE6C-425A-82C6-727F1C9818FF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DD83-B7AC-4394-A8FD-ACEC545D7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21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481-CE6C-425A-82C6-727F1C9818FF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DD83-B7AC-4394-A8FD-ACEC545D7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9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481-CE6C-425A-82C6-727F1C9818FF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DD83-B7AC-4394-A8FD-ACEC545D7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05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481-CE6C-425A-82C6-727F1C9818FF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DD83-B7AC-4394-A8FD-ACEC545D7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51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481-CE6C-425A-82C6-727F1C9818FF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DD83-B7AC-4394-A8FD-ACEC545D7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87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481-CE6C-425A-82C6-727F1C9818FF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DD83-B7AC-4394-A8FD-ACEC545D7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83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481-CE6C-425A-82C6-727F1C9818FF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DD83-B7AC-4394-A8FD-ACEC545D7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81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481-CE6C-425A-82C6-727F1C9818FF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DD83-B7AC-4394-A8FD-ACEC545D7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42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481-CE6C-425A-82C6-727F1C9818FF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DD83-B7AC-4394-A8FD-ACEC545D7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972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58481-CE6C-425A-82C6-727F1C9818FF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7DD83-B7AC-4394-A8FD-ACEC545D7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32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lvl="1" algn="ctr"/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БЛОК-СХЕМА</a:t>
            </a:r>
            <a:endParaRPr lang="ru-RU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Процесса предоставления финансовой поддержки инвесторам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902485922"/>
              </p:ext>
            </p:extLst>
          </p:nvPr>
        </p:nvGraphicFramePr>
        <p:xfrm>
          <a:off x="-12578" y="523220"/>
          <a:ext cx="9145016" cy="1894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083859252"/>
              </p:ext>
            </p:extLst>
          </p:nvPr>
        </p:nvGraphicFramePr>
        <p:xfrm>
          <a:off x="74596" y="3933056"/>
          <a:ext cx="9145016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6293295" y="980728"/>
            <a:ext cx="2771801" cy="1366487"/>
            <a:chOff x="13384" y="1588375"/>
            <a:chExt cx="2328139" cy="1366487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3384" y="1588375"/>
              <a:ext cx="2328139" cy="136648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13384" y="1588375"/>
              <a:ext cx="2328139" cy="13664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300" kern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Результаты экспертиз оформляются в форме заключений (положительных или отрицательных) в течение 5 дней с даты получения письменного запроса.</a:t>
              </a:r>
              <a:endParaRPr lang="ru-RU" sz="1300" kern="1200" dirty="0">
                <a:latin typeface="Times New Roman" pitchFamily="18" charset="0"/>
                <a:cs typeface="Times New Roman" pitchFamily="18" charset="0"/>
              </a:endParaRP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300" kern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В течение 10 рабочих дней со дня поступления от заинтересованных органов заключений готовится итоговое заключение о проработке и реализации инвестиционного проекта.</a:t>
              </a:r>
              <a:endParaRPr lang="ru-RU" sz="13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74596" y="3933056"/>
            <a:ext cx="4065356" cy="1582511"/>
            <a:chOff x="2707980" y="1588375"/>
            <a:chExt cx="3160066" cy="1582511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2707980" y="1588375"/>
              <a:ext cx="3160066" cy="136648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2707980" y="1804399"/>
              <a:ext cx="2625196" cy="13664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marR="0" lvl="1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lang="ru-RU" sz="1300" kern="1200" dirty="0" smtClean="0">
                  <a:latin typeface="Times New Roman" pitchFamily="18" charset="0"/>
                  <a:cs typeface="Times New Roman" pitchFamily="18" charset="0"/>
                </a:rPr>
                <a:t>В течении 3 рабочих дней итоговое заключение направляется для рассмотрения на ближайшем заседании координационного совета по поддержке и развитию малого и среднего предпринимательства и улучшению инвестиционного климата при Главе города-курорта Кисловодска (далее – Координационный совет), по итогам которого может приняться решение рекомендовать Главе города-курорта Кисловодска заключить с инвестором инвестиционное соглашение.</a:t>
              </a:r>
              <a:endParaRPr lang="ru-RU" sz="13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1010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284</Words>
  <Application>Microsoft Office PowerPoint</Application>
  <PresentationFormat>Экран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28</cp:revision>
  <cp:lastPrinted>2018-10-16T06:48:16Z</cp:lastPrinted>
  <dcterms:created xsi:type="dcterms:W3CDTF">2018-06-07T07:51:35Z</dcterms:created>
  <dcterms:modified xsi:type="dcterms:W3CDTF">2018-10-16T08:12:17Z</dcterms:modified>
</cp:coreProperties>
</file>